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64;&#1080;&#1083;&#1086;&#1074;&#1072;\AppData\Local\Temp\xlst\611915da29954ded9b92965889cf938b.xls" TargetMode="Externa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ver1\&#1056;&#1072;&#1073;&#1086;&#1095;&#1080;&#1081;%20&#1089;&#1090;&#1086;&#1083;\&#1073;&#1102;&#1076;&#1078;&#1077;&#1090;%20&#1076;&#1083;&#1103;%20&#1085;&#1072;&#1089;&#1077;&#1083;&#1077;&#1085;&#1080;&#1103;%20&#1089;&#1083;&#1072;&#1081;&#1076;&#1099;\&#1057;&#1090;&#1088;&#1091;&#1082;&#1090;&#1091;&#1088;&#1072;%20&#1089;&#1086;&#1073;&#1089;&#1090;&#1074;&#1077;&#1085;&#1085;&#1099;&#1093;%20&#1076;&#1086;&#1093;&#1086;&#1076;&#1086;&#1074;%20&#1073;&#1102;&#1076;&#1078;&#1077;&#1090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AppData\Local\Temp\xlst\611915da29954ded9b92965889cf938b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ver1\&#1056;&#1072;&#1073;&#1086;&#1095;&#1080;&#1081;%20&#1089;&#1090;&#1086;&#1083;\&#1073;&#1102;&#1076;&#1078;&#1077;&#1090;%20&#1076;&#1083;&#1103;%20&#1085;&#1072;&#1089;&#1077;&#1083;&#1077;&#1085;&#1080;&#1103;%20&#1089;&#1083;&#1072;&#1081;&#1076;&#1099;\&#1057;&#1090;&#1088;&#1091;&#1082;&#1090;&#1091;&#1088;&#1072;%20&#1089;&#1086;&#1073;&#1089;&#1090;&#1074;&#1077;&#1085;&#1085;&#1099;&#1093;%20&#1076;&#1086;&#1093;&#1086;&#1076;&#1086;&#1074;%20&#1073;&#1102;&#1076;&#1078;&#1077;&#1090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AppData\Local\Temp\xlst\99074ec3168248b9ab2c3b1e4136a22b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AppData\Local\Temp\xlst\611915da29954ded9b92965889cf938b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cat>
            <c:strRef>
              <c:f>'[611915da29954ded9b92965889cf938b.xls]1. январь 2016 г. ИФ'!$A$72:$A$74</c:f>
              <c:strCache>
                <c:ptCount val="3"/>
                <c:pt idx="0">
                  <c:v>СОБСТВЕННЫЕ ДОХОДЫ</c:v>
                </c:pt>
                <c:pt idx="1">
                  <c:v>ДОТАЦИЯ</c:v>
                </c:pt>
                <c:pt idx="2">
                  <c:v>СУБВЕНЦИЯ</c:v>
                </c:pt>
              </c:strCache>
            </c:strRef>
          </c:cat>
          <c:val>
            <c:numRef>
              <c:f>'[611915da29954ded9b92965889cf938b.xls]1. январь 2016 г. ИФ'!$B$72:$B$74</c:f>
              <c:numCache>
                <c:formatCode>General</c:formatCode>
                <c:ptCount val="3"/>
                <c:pt idx="0">
                  <c:v>42</c:v>
                </c:pt>
                <c:pt idx="1">
                  <c:v>57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89426944"/>
        <c:axId val="89436928"/>
        <c:axId val="0"/>
      </c:bar3DChart>
      <c:catAx>
        <c:axId val="894269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30" b="1" i="0" baseline="0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89436928"/>
        <c:crosses val="autoZero"/>
        <c:auto val="1"/>
        <c:lblAlgn val="ctr"/>
        <c:lblOffset val="100"/>
        <c:noMultiLvlLbl val="0"/>
      </c:catAx>
      <c:valAx>
        <c:axId val="89436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9426944"/>
        <c:crosses val="autoZero"/>
        <c:crossBetween val="between"/>
      </c:valAx>
    </c:plotArea>
    <c:plotVisOnly val="1"/>
    <c:dispBlanksAs val="gap"/>
    <c:showDLblsOverMax val="0"/>
  </c:chart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70603170522327E-2"/>
          <c:y val="0.12631717228710426"/>
          <c:w val="0.51392244392754238"/>
          <c:h val="0.7747158913484963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56679694292933"/>
          <c:y val="0.24130845923600988"/>
          <c:w val="1.4199463327370303E-2"/>
          <c:h val="1.1793219363166154E-2"/>
        </c:manualLayout>
      </c:layout>
      <c:overlay val="1"/>
    </c:legend>
    <c:plotVisOnly val="1"/>
    <c:dispBlanksAs val="zero"/>
    <c:showDLblsOverMax val="1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945360551651065E-2"/>
          <c:y val="1.5699822686779472E-2"/>
          <c:w val="0.62886482727791992"/>
          <c:h val="0.9843001773132205"/>
        </c:manualLayout>
      </c:layout>
      <c:pie3DChart>
        <c:varyColors val="1"/>
        <c:ser>
          <c:idx val="0"/>
          <c:order val="0"/>
          <c:dLbls>
            <c:dLbl>
              <c:idx val="5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'[611915da29954ded9b92965889cf938b.xls]1. январь 2016 г. ИФ'!$A$52:$A$57</c:f>
              <c:strCache>
                <c:ptCount val="6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Аренда и продажа земли</c:v>
                </c:pt>
                <c:pt idx="3">
                  <c:v>Акцизы по подакцизным товарам (продукции)</c:v>
                </c:pt>
                <c:pt idx="4">
                  <c:v>Налог на имущество физических лиц</c:v>
                </c:pt>
                <c:pt idx="5">
                  <c:v>Единый сельскохозяйственный налог</c:v>
                </c:pt>
              </c:strCache>
            </c:strRef>
          </c:cat>
          <c:val>
            <c:numRef>
              <c:f>'[611915da29954ded9b92965889cf938b.xls]1. январь 2016 г. ИФ'!$B$52:$B$57</c:f>
              <c:numCache>
                <c:formatCode>General</c:formatCode>
                <c:ptCount val="6"/>
                <c:pt idx="0">
                  <c:v>52.3</c:v>
                </c:pt>
                <c:pt idx="1">
                  <c:v>23.6</c:v>
                </c:pt>
                <c:pt idx="2">
                  <c:v>6.4</c:v>
                </c:pt>
                <c:pt idx="3">
                  <c:v>14.6</c:v>
                </c:pt>
                <c:pt idx="4">
                  <c:v>2.8</c:v>
                </c:pt>
                <c:pt idx="5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70603170522327E-2"/>
          <c:y val="0.12631717228710426"/>
          <c:w val="0.51392244392754238"/>
          <c:h val="0.7747158913484963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56679694292933"/>
          <c:y val="0.24130845923600988"/>
          <c:w val="1.4199463327370303E-2"/>
          <c:h val="1.1793219363166154E-2"/>
        </c:manualLayout>
      </c:layout>
      <c:overlay val="1"/>
    </c:legend>
    <c:plotVisOnly val="1"/>
    <c:dispBlanksAs val="zero"/>
    <c:showDLblsOverMax val="1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8133697062438243"/>
          <c:w val="1"/>
          <c:h val="0.60371011291684751"/>
        </c:manualLayout>
      </c:layout>
      <c:pie3DChart>
        <c:varyColors val="1"/>
        <c:ser>
          <c:idx val="0"/>
          <c:order val="0"/>
          <c:explosion val="25"/>
          <c:dLbls>
            <c:dLbl>
              <c:idx val="2"/>
              <c:delete val="1"/>
            </c:dLbl>
            <c:dLbl>
              <c:idx val="5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'[99074ec3168248b9ab2c3b1e4136a22b.xls]Лист1'!$A$14:$A$20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кинематография, средства массовой информации</c:v>
                </c:pt>
                <c:pt idx="6">
                  <c:v>Межбюджетные трансферты</c:v>
                </c:pt>
              </c:strCache>
            </c:strRef>
          </c:cat>
          <c:val>
            <c:numRef>
              <c:f>'[99074ec3168248b9ab2c3b1e4136a22b.xls]Лист1'!$B$14:$B$20</c:f>
              <c:numCache>
                <c:formatCode>0.0%</c:formatCode>
                <c:ptCount val="7"/>
                <c:pt idx="0">
                  <c:v>0.10299999999999999</c:v>
                </c:pt>
                <c:pt idx="1">
                  <c:v>5.0000000000000001E-3</c:v>
                </c:pt>
                <c:pt idx="2">
                  <c:v>1E-3</c:v>
                </c:pt>
                <c:pt idx="3">
                  <c:v>0.16500000000000001</c:v>
                </c:pt>
                <c:pt idx="4">
                  <c:v>0.60199999999999998</c:v>
                </c:pt>
                <c:pt idx="5">
                  <c:v>1E-3</c:v>
                </c:pt>
                <c:pt idx="6">
                  <c:v>0.123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8.7381806915026367E-2"/>
          <c:y val="1.6096576076601112E-2"/>
          <c:w val="0.85075451885483366"/>
          <c:h val="0.33556101214932382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'[611915da29954ded9b92965889cf938b.xls]1. январь 2016 г. ИФ'!$A$91:$A$92</c:f>
              <c:strCache>
                <c:ptCount val="2"/>
                <c:pt idx="0">
                  <c:v>Муниципальные программы</c:v>
                </c:pt>
                <c:pt idx="1">
                  <c:v>Непрограммное направление деятельности</c:v>
                </c:pt>
              </c:strCache>
            </c:strRef>
          </c:cat>
          <c:val>
            <c:numRef>
              <c:f>'[611915da29954ded9b92965889cf938b.xls]1. январь 2016 г. ИФ'!$B$91:$B$92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6DC7-13EE-48B3-B3A0-5BC0E3A7E8E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4877-71EF-48ED-98A1-093222A56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3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6DC7-13EE-48B3-B3A0-5BC0E3A7E8E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4877-71EF-48ED-98A1-093222A56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6DC7-13EE-48B3-B3A0-5BC0E3A7E8E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4877-71EF-48ED-98A1-093222A56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9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6DC7-13EE-48B3-B3A0-5BC0E3A7E8E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4877-71EF-48ED-98A1-093222A56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5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6DC7-13EE-48B3-B3A0-5BC0E3A7E8E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4877-71EF-48ED-98A1-093222A56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4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6DC7-13EE-48B3-B3A0-5BC0E3A7E8E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4877-71EF-48ED-98A1-093222A56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6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6DC7-13EE-48B3-B3A0-5BC0E3A7E8E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4877-71EF-48ED-98A1-093222A56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7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6DC7-13EE-48B3-B3A0-5BC0E3A7E8E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4877-71EF-48ED-98A1-093222A56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60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6DC7-13EE-48B3-B3A0-5BC0E3A7E8E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4877-71EF-48ED-98A1-093222A56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0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6DC7-13EE-48B3-B3A0-5BC0E3A7E8E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4877-71EF-48ED-98A1-093222A56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5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6DC7-13EE-48B3-B3A0-5BC0E3A7E8E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4877-71EF-48ED-98A1-093222A56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0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B6DC7-13EE-48B3-B3A0-5BC0E3A7E8E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54877-71EF-48ED-98A1-093222A56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33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tgp2012@yandex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Тяжинское городское поселение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556792"/>
            <a:ext cx="54509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ГРАЖДАН 2016год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44946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Подготовлен на основе решения Совета народных депутатов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Тяжинского городского поселения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17.12.2015г.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 бюджете Тяжинского городского поселения на 2016 год»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560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240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00166" y="908720"/>
            <a:ext cx="6429420" cy="10001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Собственные доходы бюджета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17842"/>
              </p:ext>
            </p:extLst>
          </p:nvPr>
        </p:nvGraphicFramePr>
        <p:xfrm>
          <a:off x="1714480" y="2852936"/>
          <a:ext cx="600079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46"/>
                <a:gridCol w="12144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СОБСТВЕННЫЕ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21995,0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1510,0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8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37584607"/>
              </p:ext>
            </p:extLst>
          </p:nvPr>
        </p:nvGraphicFramePr>
        <p:xfrm>
          <a:off x="3491880" y="2214554"/>
          <a:ext cx="5366400" cy="323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034" y="71438"/>
            <a:ext cx="8358246" cy="928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72002"/>
              </p:ext>
            </p:extLst>
          </p:nvPr>
        </p:nvGraphicFramePr>
        <p:xfrm>
          <a:off x="323528" y="1500174"/>
          <a:ext cx="2880320" cy="423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152128"/>
              </a:tblGrid>
              <a:tr h="3896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69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23505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638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12300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969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5550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337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Аренда и продажа земли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1508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0941">
                <a:tc>
                  <a:txBody>
                    <a:bodyPr/>
                    <a:lstStyle/>
                    <a:p>
                      <a:endParaRPr lang="ru-RU" sz="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товарам (продукции)</a:t>
                      </a:r>
                    </a:p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3435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52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648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638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814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6215074" y="1500174"/>
            <a:ext cx="805450" cy="192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427713"/>
              </p:ext>
            </p:extLst>
          </p:nvPr>
        </p:nvGraphicFramePr>
        <p:xfrm>
          <a:off x="3059832" y="1124744"/>
          <a:ext cx="5798448" cy="485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81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80946957"/>
              </p:ext>
            </p:extLst>
          </p:nvPr>
        </p:nvGraphicFramePr>
        <p:xfrm>
          <a:off x="3491880" y="1340768"/>
          <a:ext cx="53664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034" y="71438"/>
            <a:ext cx="8358246" cy="928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518899"/>
              </p:ext>
            </p:extLst>
          </p:nvPr>
        </p:nvGraphicFramePr>
        <p:xfrm>
          <a:off x="323528" y="1500174"/>
          <a:ext cx="2880320" cy="432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152128"/>
              </a:tblGrid>
              <a:tr h="3896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69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56 096,0</a:t>
                      </a:r>
                    </a:p>
                  </a:txBody>
                  <a:tcPr marL="9525" marR="9525" marT="9525" marB="0"/>
                </a:tc>
              </a:tr>
              <a:tr h="4163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5 782,0</a:t>
                      </a:r>
                    </a:p>
                  </a:txBody>
                  <a:tcPr marL="9525" marR="9525" marT="9525" marB="0"/>
                </a:tc>
              </a:tr>
              <a:tr h="38969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303,0</a:t>
                      </a:r>
                    </a:p>
                  </a:txBody>
                  <a:tcPr marL="9525" marR="9525" marT="9525" marB="0"/>
                </a:tc>
              </a:tr>
              <a:tr h="343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40,0</a:t>
                      </a:r>
                    </a:p>
                  </a:txBody>
                  <a:tcPr marL="9525" marR="9525" marT="9525" marB="0"/>
                </a:tc>
              </a:tr>
              <a:tr h="8109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9 270,0</a:t>
                      </a:r>
                    </a:p>
                  </a:txBody>
                  <a:tcPr marL="9525" marR="9525" marT="9525" marB="0"/>
                </a:tc>
              </a:tr>
              <a:tr h="5765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33 781,0</a:t>
                      </a:r>
                    </a:p>
                  </a:txBody>
                  <a:tcPr marL="9525" marR="9525" marT="9525" marB="0"/>
                </a:tc>
              </a:tr>
              <a:tr h="4163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кинематография, средства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20,0</a:t>
                      </a:r>
                    </a:p>
                  </a:txBody>
                  <a:tcPr marL="9525" marR="9525" marT="9525" marB="0"/>
                </a:tc>
              </a:tr>
              <a:tr h="3681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6 900,0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6215074" y="1500174"/>
            <a:ext cx="805450" cy="192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847198"/>
              </p:ext>
            </p:extLst>
          </p:nvPr>
        </p:nvGraphicFramePr>
        <p:xfrm>
          <a:off x="3491880" y="1268760"/>
          <a:ext cx="4976814" cy="473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82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16748"/>
            <a:ext cx="8229600" cy="41094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программные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непрограммные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расходы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64741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БЮДЖЕТ   ПОСЕЛЕНИЯ   2016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327822"/>
              </p:ext>
            </p:extLst>
          </p:nvPr>
        </p:nvGraphicFramePr>
        <p:xfrm>
          <a:off x="467544" y="2046699"/>
          <a:ext cx="8208912" cy="450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03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164911"/>
              </p:ext>
            </p:extLst>
          </p:nvPr>
        </p:nvGraphicFramePr>
        <p:xfrm>
          <a:off x="571472" y="993454"/>
          <a:ext cx="8032976" cy="517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5317"/>
                <a:gridCol w="2677659"/>
              </a:tblGrid>
              <a:tr h="8374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807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Тяжинского городского поселения "Жилищно-коммунальный и дорожный комплекс, энергосбережение и повышение энергоэффективности Тяжинского городского поселения"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42 590,0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73331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Тяжинского городского поселения "Предупреждение и ликвидация чрезвычайных ситуаций на территории Тяжинского городского поселения"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02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"Обеспечение безопасности населения Тяжинского городского поселения"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00034" y="142876"/>
            <a:ext cx="8358246" cy="8378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в разрезе муниципальных программ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02458"/>
              </p:ext>
            </p:extLst>
          </p:nvPr>
        </p:nvGraphicFramePr>
        <p:xfrm>
          <a:off x="571472" y="993454"/>
          <a:ext cx="8032976" cy="504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5317"/>
                <a:gridCol w="2677659"/>
              </a:tblGrid>
              <a:tr h="491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Резервный фонд администрации Тяжинского городского поселения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Глава Тяжинского городского поселения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608,0</a:t>
                      </a:r>
                    </a:p>
                  </a:txBody>
                  <a:tcPr marL="9525" marR="9525" marT="9525" marB="0" anchor="b"/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Обеспечение деятельности органов местного самоуправления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4 981,0</a:t>
                      </a:r>
                    </a:p>
                  </a:txBody>
                  <a:tcPr marL="9525" marR="9525" marT="9525" marB="0" anchor="b"/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Проведение культурно-массовых мероприятий на территории Тяжинского городского поселения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Реализация отдельных мероприятий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Передача части полномочий муниципальному району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6 900,0</a:t>
                      </a:r>
                    </a:p>
                  </a:txBody>
                  <a:tcPr marL="9525" marR="9525" marT="9525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303,0</a:t>
                      </a:r>
                    </a:p>
                  </a:txBody>
                  <a:tcPr marL="9525" marR="9525" marT="9525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Выполнение полномочий за счет средств на выравнивание бюджетной обеспеченности поселений из областного бюджета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547,0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00034" y="142876"/>
            <a:ext cx="8358246" cy="8378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Непрограммное направление деятельности                                     Тяжинского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Контактная информация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Picture 4" descr="https://im3-tub-ru.yandex.net/i?id=7703b9e5e33471c947f59dad8a8fb1cc&amp;n=33&amp;h=190&amp;w=25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560840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>
                <a:alpha val="34000"/>
              </a:srgb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1700808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«Бюджет для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граждан 2016 год» 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подготовлен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финансовым органом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дминистрации Тяжинского городского поселения</a:t>
            </a: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администрации 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Тяжинского городского поселения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находится по адресу: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652240,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Тяжинский, Кемеровская  область ,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Советская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д.2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телефон: (838449)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28-9-94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2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atgp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2012@</a:t>
            </a:r>
            <a:r>
              <a:rPr lang="en-US" sz="2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yandex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2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Информацию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бюджете можно получить на официальном сайте Тяжинского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адресу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://www.tgp.tyazhin.ru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6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319469"/>
            <a:ext cx="821537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аналитический документ, который должен содержать основные положения проекта решения (решения) о бюджете и отчета о его исполнении в доступной и понятной форме.</a:t>
            </a:r>
          </a:p>
          <a:p>
            <a:pPr algn="just"/>
            <a:endParaRPr 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это документально оформленный план доходов и расходов на определенный период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14612" y="2714620"/>
            <a:ext cx="3929090" cy="3571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бывают бюджеты?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2714620"/>
            <a:ext cx="1928826" cy="42862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Бюджеты семей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12" y="3143248"/>
            <a:ext cx="392909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Бюджеты публично-правовых образований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16" y="2714620"/>
            <a:ext cx="1928826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Бюджеты организаций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7290" y="4286256"/>
            <a:ext cx="1928826" cy="1785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(федеральный бюджет, бюджеты государственных внебюджетных фондов РФ)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868" y="4214818"/>
            <a:ext cx="2214578" cy="23574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Субъектов Российской Федерации 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72198" y="4214818"/>
            <a:ext cx="1785950" cy="17145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(местные бюджеты)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500562" y="385762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928926" y="385762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215074" y="385762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5446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При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подготовке бюджета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Тяжинского городского поселения учтены требования действующего Бюджетного кодекса РФ, действующего налогового законодательства Российской Федерации, Кемеровской области, нормативно-правовых актов Тяжинского муниципального района, Положения о бюджетном процессе в Тяжинском городском поселении,  и основных направлений бюджетной и налоговой политики Тяжинского городского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поселения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 </a:t>
            </a:r>
            <a:endParaRPr lang="ru-RU" sz="31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500042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– обязательное требование, предъявляемое к составлению и утверждению бюджета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60" y="1857364"/>
            <a:ext cx="1357322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2066" y="1857364"/>
            <a:ext cx="1357322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43372" y="2071678"/>
            <a:ext cx="50006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2285992"/>
            <a:ext cx="50006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86116" y="135729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ИДЕАЛЬНЫЙ БЮДЖЕТ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10" y="335756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Дефицит бюджета – превышение расходов над его доходами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9124" y="3354173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Профицит бюджета – превышение дохода над его расходами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4348" y="5500702"/>
            <a:ext cx="135732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57752" y="4643446"/>
            <a:ext cx="1357322" cy="1428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85984" y="4643446"/>
            <a:ext cx="1357322" cy="1428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29388" y="5572140"/>
            <a:ext cx="135732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500042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48" y="1142984"/>
            <a:ext cx="2571768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868" y="1142984"/>
            <a:ext cx="4929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–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928794" y="200024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48" y="2428868"/>
            <a:ext cx="2571768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Кемеровская область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928794" y="328612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5786" y="3714752"/>
            <a:ext cx="2571768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Тяжинский муниципальный район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1928794" y="457200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85786" y="5072074"/>
            <a:ext cx="2571768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Тяжинское городское поселение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3306" y="3643314"/>
            <a:ext cx="492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357166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 в Тяжинском городском поселении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857232"/>
            <a:ext cx="83582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прогноза социально-экономического развития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500562" y="142873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500562" y="235743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500562" y="328612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1785926"/>
            <a:ext cx="85011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и утверждение основных направлений бюджетной и налоговой политики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2714620"/>
            <a:ext cx="85011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58" y="3643314"/>
            <a:ext cx="85011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500562" y="421481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7158" y="4572008"/>
            <a:ext cx="850112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500562" y="507207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7158" y="5429264"/>
            <a:ext cx="85011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Составление, рассмотрение и утверждение отчета об исполнении бюджета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500042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ПУБЛИЧНЫЕ СЛУШАНИЯ – это форма участия населения в осуществлении местного самоуправления.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571612"/>
            <a:ext cx="7215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Тяжинского городского поселения проводятся Советом народных депутатов в целях всенародного обсуждения и учёта мнения граждан по вопросам формирования бюджета на очередной финансовый год и плановый период. 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Каждый житель вправе высказать своё мнение и  внести обоснованные предложения.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89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414924"/>
            <a:ext cx="7715304" cy="1285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2136276"/>
            <a:ext cx="1214446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22" y="2136276"/>
            <a:ext cx="1928826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9124" y="2136276"/>
            <a:ext cx="1928826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826" y="2136276"/>
            <a:ext cx="1928826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8662" y="3500438"/>
            <a:ext cx="1214446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57422" y="3500438"/>
            <a:ext cx="1928826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56096,0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9124" y="3500438"/>
            <a:ext cx="1928826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56096,0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00826" y="3500438"/>
            <a:ext cx="1928826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5885" y="4509120"/>
            <a:ext cx="6060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Бюджет </a:t>
            </a:r>
            <a:r>
              <a:rPr lang="ru-RU" sz="2000" b="1" i="1" dirty="0">
                <a:solidFill>
                  <a:srgbClr val="002060"/>
                </a:solidFill>
              </a:rPr>
              <a:t>Т</a:t>
            </a:r>
            <a:r>
              <a:rPr lang="ru-RU" sz="2000" b="1" i="1" dirty="0" smtClean="0">
                <a:solidFill>
                  <a:srgbClr val="002060"/>
                </a:solidFill>
              </a:rPr>
              <a:t>яжинского  городского поселения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на 2016 год является сбалансированным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85786" y="750075"/>
            <a:ext cx="7929618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доходов бюджета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504193"/>
              </p:ext>
            </p:extLst>
          </p:nvPr>
        </p:nvGraphicFramePr>
        <p:xfrm>
          <a:off x="1259633" y="2636912"/>
          <a:ext cx="62646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56 096,0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23 505,0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32 288,0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endParaRPr lang="ru-RU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303,0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0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675</Words>
  <Application>Microsoft Office PowerPoint</Application>
  <PresentationFormat>Экран (4:3)</PresentationFormat>
  <Paragraphs>170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  Тяжинского городского поселения </vt:lpstr>
      <vt:lpstr>Презентация PowerPoint</vt:lpstr>
      <vt:lpstr>Презентация PowerPoint</vt:lpstr>
      <vt:lpstr>Презентация PowerPoint</vt:lpstr>
      <vt:lpstr> Структура бюджета  Тяжинского городского поселения                         </vt:lpstr>
      <vt:lpstr>Презентация PowerPoint</vt:lpstr>
      <vt:lpstr>Презентация PowerPoint</vt:lpstr>
      <vt:lpstr>Контактная информация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1</cp:revision>
  <dcterms:created xsi:type="dcterms:W3CDTF">2017-03-30T02:30:03Z</dcterms:created>
  <dcterms:modified xsi:type="dcterms:W3CDTF">2017-03-30T02:31:41Z</dcterms:modified>
</cp:coreProperties>
</file>