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84" r:id="rId3"/>
    <p:sldId id="273" r:id="rId4"/>
    <p:sldId id="274" r:id="rId5"/>
    <p:sldId id="256" r:id="rId6"/>
    <p:sldId id="257" r:id="rId7"/>
    <p:sldId id="279" r:id="rId8"/>
    <p:sldId id="258" r:id="rId9"/>
    <p:sldId id="261" r:id="rId10"/>
    <p:sldId id="285" r:id="rId11"/>
    <p:sldId id="286" r:id="rId12"/>
    <p:sldId id="283" r:id="rId13"/>
    <p:sldId id="287" r:id="rId14"/>
    <p:sldId id="288" r:id="rId15"/>
    <p:sldId id="289" r:id="rId16"/>
    <p:sldId id="280" r:id="rId17"/>
    <p:sldId id="269" r:id="rId18"/>
    <p:sldId id="281" r:id="rId19"/>
    <p:sldId id="28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FDF0"/>
    <a:srgbClr val="DED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400" autoAdjust="0"/>
  </p:normalViewPr>
  <p:slideViewPr>
    <p:cSldViewPr snapToGrid="0">
      <p:cViewPr>
        <p:scale>
          <a:sx n="91" d="100"/>
          <a:sy n="91" d="100"/>
        </p:scale>
        <p:origin x="-774" y="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64;&#1080;&#1083;&#1086;&#1074;&#1072;\Desktop\&#1051;&#1080;&#1089;&#1090;%20Microsoft%20Excel%20(2)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erver1\&#1056;&#1072;&#1073;&#1086;&#1095;&#1080;&#1081;%20&#1089;&#1090;&#1086;&#1083;\&#1073;&#1102;&#1076;&#1078;&#1077;&#1090;%20&#1076;&#1083;&#1103;%20&#1085;&#1072;&#1089;&#1077;&#1083;&#1077;&#1085;&#1080;&#1103;%20&#1089;&#1083;&#1072;&#1081;&#1076;&#1099;\&#1057;&#1090;&#1088;&#1091;&#1082;&#1090;&#1091;&#1088;&#1072;%20&#1089;&#1086;&#1073;&#1089;&#1090;&#1074;&#1077;&#1085;&#1085;&#1099;&#1093;%20&#1076;&#1086;&#1093;&#1086;&#1076;&#1086;&#1074;%20&#1073;&#1102;&#1076;&#1078;&#1077;&#1090;&#1072;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erver1\&#1056;&#1072;&#1073;&#1086;&#1095;&#1080;&#1081;%20&#1089;&#1090;&#1086;&#1083;\&#1073;&#1102;&#1076;&#1078;&#1077;&#1090;%20&#1076;&#1083;&#1103;%20&#1085;&#1072;&#1089;&#1077;&#1083;&#1077;&#1085;&#1080;&#1103;%20&#1089;&#1083;&#1072;&#1081;&#1076;&#1099;\&#1057;&#1090;&#1088;&#1091;&#1082;&#1090;&#1091;&#1088;&#1072;%20&#1089;&#1086;&#1073;&#1089;&#1090;&#1074;&#1077;&#1085;&#1085;&#1099;&#1093;%20&#1076;&#1086;&#1093;&#1086;&#1076;&#1086;&#1074;%20&#1073;&#1102;&#1076;&#1078;&#1077;&#1090;&#1072;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64;&#1080;&#1083;&#1086;&#1074;&#1072;\AppData\Local\Temp\xlst\99074ec3168248b9ab2c3b1e4136a22b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64;&#1080;&#1083;&#1086;&#1074;&#1072;\Desktop\&#1051;&#1080;&#1089;&#1090;%20Microsoft%20Excel%20(2)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64;&#1080;&#1083;&#1086;&#1074;&#1072;\Desktop\&#1051;&#1080;&#1089;&#1090;%20Microsoft%20Excel%20(2)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erver1\&#1056;&#1072;&#1073;&#1086;&#1095;&#1080;&#1081;%20&#1089;&#1090;&#1086;&#1083;\&#1073;&#1102;&#1076;&#1078;&#1077;&#1090;%20&#1076;&#1083;&#1103;%20&#1085;&#1072;&#1089;&#1077;&#1083;&#1077;&#1085;&#1080;&#1103;%20&#1089;&#1083;&#1072;&#1081;&#1076;&#1099;\&#1057;&#1090;&#1088;&#1091;&#1082;&#1090;&#1091;&#1088;&#1072;%20&#1089;&#1086;&#1073;&#1089;&#1090;&#1074;&#1077;&#1085;&#1085;&#1099;&#1093;%20&#1076;&#1086;&#1093;&#1086;&#1076;&#1086;&#1074;%20&#1073;&#1102;&#1076;&#1078;&#1077;&#1090;&#1072;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64;&#1080;&#1083;&#1086;&#1074;&#1072;\AppData\Local\Temp\xlst\99074ec3168248b9ab2c3b1e4136a22b.xls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64;&#1080;&#1083;&#1086;&#1074;&#1072;\Desktop\&#1051;&#1080;&#1089;&#1090;%20Microsoft%20Excel%20(2)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64;&#1080;&#1083;&#1086;&#1074;&#1072;\Desktop\&#1051;&#1080;&#1089;&#1090;%20Microsoft%20Excel%20(2)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erver1\&#1056;&#1072;&#1073;&#1086;&#1095;&#1080;&#1081;%20&#1089;&#1090;&#1086;&#1083;\&#1073;&#1102;&#1076;&#1078;&#1077;&#1090;%20&#1076;&#1083;&#1103;%20&#1085;&#1072;&#1089;&#1077;&#1083;&#1077;&#1085;&#1080;&#1103;%20&#1089;&#1083;&#1072;&#1081;&#1076;&#1099;\&#1057;&#1090;&#1088;&#1091;&#1082;&#1090;&#1091;&#1088;&#1072;%20&#1089;&#1086;&#1073;&#1089;&#1090;&#1074;&#1077;&#1085;&#1085;&#1099;&#1093;%20&#1076;&#1086;&#1093;&#1086;&#1076;&#1086;&#1074;%20&#1073;&#1102;&#1076;&#1078;&#1077;&#1090;&#1072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erver1\&#1056;&#1072;&#1073;&#1086;&#1095;&#1080;&#1081;%20&#1089;&#1090;&#1086;&#1083;\&#1073;&#1102;&#1076;&#1078;&#1077;&#1090;%20&#1076;&#1083;&#1103;%20&#1085;&#1072;&#1089;&#1077;&#1083;&#1077;&#1085;&#1080;&#1103;%20&#1089;&#1083;&#1072;&#1081;&#1076;&#1099;\&#1057;&#1090;&#1088;&#1091;&#1082;&#1090;&#1091;&#1088;&#1072;%20&#1089;&#1086;&#1073;&#1089;&#1090;&#1074;&#1077;&#1085;&#1085;&#1099;&#1093;%20&#1076;&#1086;&#1093;&#1086;&#1076;&#1086;&#1074;%20&#1073;&#1102;&#1076;&#1078;&#1077;&#1090;&#1072;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64;&#1080;&#1083;&#1086;&#1074;&#1072;\AppData\Local\Temp\xlst\99074ec3168248b9ab2c3b1e4136a22b.xls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64;&#1080;&#1083;&#1086;&#1074;&#1072;\Desktop\&#1051;&#1080;&#1089;&#1090;%20Microsoft%20Excel%20(2)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64;&#1080;&#1083;&#1086;&#1074;&#1072;\Desktop\&#1051;&#1080;&#1089;&#1090;%20Microsoft%20Excel%20(2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64;&#1080;&#1083;&#1086;&#1074;&#1072;\Desktop\&#1051;&#1080;&#1089;&#1090;%20Microsoft%20Excel%20(2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erver1\&#1056;&#1072;&#1073;&#1086;&#1095;&#1080;&#1081;%20&#1089;&#1090;&#1086;&#1083;\&#1073;&#1102;&#1076;&#1078;&#1077;&#1090;%20&#1076;&#1083;&#1103;%20&#1085;&#1072;&#1089;&#1077;&#1083;&#1077;&#1085;&#1080;&#1103;%20&#1089;&#1083;&#1072;&#1081;&#1076;&#1099;\&#1057;&#1090;&#1088;&#1091;&#1082;&#1090;&#1091;&#1088;&#1072;%20&#1089;&#1086;&#1073;&#1089;&#1090;&#1074;&#1077;&#1085;&#1085;&#1099;&#1093;%20&#1076;&#1086;&#1093;&#1086;&#1076;&#1086;&#1074;%20&#1073;&#1102;&#1076;&#1078;&#1077;&#1090;&#1072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64;&#1080;&#1083;&#1086;&#1074;&#1072;\Desktop\&#1051;&#1080;&#1089;&#1090;%20Microsoft%20Excel%20(2)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64;&#1080;&#1083;&#1086;&#1074;&#1072;\Desktop\&#1051;&#1080;&#1089;&#1090;%20Microsoft%20Excel%20(2)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erver1\&#1056;&#1072;&#1073;&#1086;&#1095;&#1080;&#1081;%20&#1089;&#1090;&#1086;&#1083;\&#1073;&#1102;&#1076;&#1078;&#1077;&#1090;%20&#1076;&#1083;&#1103;%20&#1085;&#1072;&#1089;&#1077;&#1083;&#1077;&#1085;&#1080;&#1103;%20&#1089;&#1083;&#1072;&#1081;&#1076;&#1099;\&#1057;&#1090;&#1088;&#1091;&#1082;&#1090;&#1091;&#1088;&#1072;%20&#1089;&#1086;&#1073;&#1089;&#1090;&#1074;&#1077;&#1085;&#1085;&#1099;&#1093;%20&#1076;&#1086;&#1093;&#1086;&#1076;&#1086;&#1074;%20&#1073;&#1102;&#1076;&#1078;&#1077;&#1090;&#1072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64;&#1080;&#1083;&#1086;&#1074;&#1072;\Desktop\&#1051;&#1080;&#1089;&#1090;%20Microsoft%20Excel%20(2)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64;&#1080;&#1083;&#1086;&#1074;&#1072;\Desktop\&#1051;&#1080;&#1089;&#1090;%20Microsoft%20Excel%20(2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СОБСТВЕННЫЕ ДОХОДЫ</c:v>
                </c:pt>
              </c:strCache>
            </c:strRef>
          </c:tx>
          <c:invertIfNegative val="0"/>
          <c:cat>
            <c:numRef>
              <c:f>Лист1!$B$1:$D$1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Лист1!$B$2:$D$2</c:f>
              <c:numCache>
                <c:formatCode>0.0%</c:formatCode>
                <c:ptCount val="3"/>
                <c:pt idx="0">
                  <c:v>0.42</c:v>
                </c:pt>
                <c:pt idx="1">
                  <c:v>0.52</c:v>
                </c:pt>
                <c:pt idx="2">
                  <c:v>0.55000000000000004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ДОТАЦИЯ</c:v>
                </c:pt>
              </c:strCache>
            </c:strRef>
          </c:tx>
          <c:invertIfNegative val="0"/>
          <c:cat>
            <c:numRef>
              <c:f>Лист1!$B$1:$D$1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Лист1!$B$3:$D$3</c:f>
              <c:numCache>
                <c:formatCode>0.0%</c:formatCode>
                <c:ptCount val="3"/>
                <c:pt idx="0">
                  <c:v>0.57499999999999996</c:v>
                </c:pt>
                <c:pt idx="1">
                  <c:v>0.47399999999999998</c:v>
                </c:pt>
                <c:pt idx="2">
                  <c:v>0.44500000000000001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СУБВЕНЦИЯ</c:v>
                </c:pt>
              </c:strCache>
            </c:strRef>
          </c:tx>
          <c:invertIfNegative val="0"/>
          <c:cat>
            <c:numRef>
              <c:f>Лист1!$B$1:$D$1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Лист1!$B$4:$D$4</c:f>
              <c:numCache>
                <c:formatCode>0.0%</c:formatCode>
                <c:ptCount val="3"/>
                <c:pt idx="0">
                  <c:v>5.0000000000000001E-3</c:v>
                </c:pt>
                <c:pt idx="1">
                  <c:v>6.0000000000000001E-3</c:v>
                </c:pt>
                <c:pt idx="2">
                  <c:v>5.0000000000000001E-3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4067840"/>
        <c:axId val="104069376"/>
        <c:axId val="0"/>
      </c:bar3DChart>
      <c:catAx>
        <c:axId val="104067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4069376"/>
        <c:crosses val="autoZero"/>
        <c:auto val="1"/>
        <c:lblAlgn val="ctr"/>
        <c:lblOffset val="100"/>
        <c:noMultiLvlLbl val="0"/>
      </c:catAx>
      <c:valAx>
        <c:axId val="10406937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Проценты</a:t>
                </a:r>
              </a:p>
            </c:rich>
          </c:tx>
          <c:layout/>
          <c:overlay val="0"/>
        </c:title>
        <c:numFmt formatCode="0.0%" sourceLinked="1"/>
        <c:majorTickMark val="none"/>
        <c:minorTickMark val="none"/>
        <c:tickLblPos val="nextTo"/>
        <c:crossAx val="10406784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50"/>
            </a:pPr>
            <a:endParaRPr lang="ru-RU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2"/>
  <c:chart>
    <c:autoTitleDeleted val="1"/>
    <c:view3D>
      <c:rotX val="3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8170603170522327E-2"/>
          <c:y val="0.12631717228710426"/>
          <c:w val="0.51392244392754238"/>
          <c:h val="0.77471589134849639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9056679694292933"/>
          <c:y val="0.24130845923600988"/>
          <c:w val="1.4199463327370303E-2"/>
          <c:h val="1.1793219363166154E-2"/>
        </c:manualLayout>
      </c:layout>
      <c:overlay val="1"/>
    </c:legend>
    <c:plotVisOnly val="1"/>
    <c:dispBlanksAs val="zero"/>
    <c:showDLblsOverMax val="1"/>
  </c:chart>
  <c:spPr>
    <a:ln>
      <a:noFill/>
    </a:ln>
  </c:spPr>
  <c:externalData r:id="rId1">
    <c:autoUpdate val="1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2"/>
  <c:chart>
    <c:autoTitleDeleted val="1"/>
    <c:view3D>
      <c:rotX val="3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8170603170522327E-2"/>
          <c:y val="0.12631717228710426"/>
          <c:w val="0.51392244392754238"/>
          <c:h val="0.77471589134849639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9056679694292933"/>
          <c:y val="0.24130845923600988"/>
          <c:w val="1.4199463327370303E-2"/>
          <c:h val="1.1793219363166154E-2"/>
        </c:manualLayout>
      </c:layout>
      <c:overlay val="1"/>
    </c:legend>
    <c:plotVisOnly val="1"/>
    <c:dispBlanksAs val="zero"/>
    <c:showDLblsOverMax val="1"/>
  </c:chart>
  <c:spPr>
    <a:ln>
      <a:noFill/>
    </a:ln>
  </c:spPr>
  <c:externalData r:id="rId1">
    <c:autoUpdate val="1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38133697062438243"/>
          <c:w val="1"/>
          <c:h val="0.60371011291684751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8.7381806915026367E-2"/>
          <c:y val="1.6096576076601112E-2"/>
          <c:w val="0.85075451885483366"/>
          <c:h val="0.33556101214932382"/>
        </c:manualLayout>
      </c:layout>
      <c:overlay val="0"/>
      <c:txPr>
        <a:bodyPr/>
        <a:lstStyle/>
        <a:p>
          <a:pPr>
            <a:defRPr sz="11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dLbl>
              <c:idx val="1"/>
              <c:tx>
                <c:rich>
                  <a:bodyPr/>
                  <a:lstStyle/>
                  <a:p>
                    <a:r>
                      <a:rPr lang="ru-RU" sz="1100"/>
                      <a:t>Национальная оборона
0,6%</a:t>
                    </a:r>
                    <a:endParaRPr lang="ru-RU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ru-RU" sz="1100"/>
                      <a:t>Национальная безопасность и правоохранительная деятельность
0,05%</a:t>
                    </a:r>
                    <a:endParaRPr lang="ru-RU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tx>
                <c:rich>
                  <a:bodyPr/>
                  <a:lstStyle/>
                  <a:p>
                    <a:r>
                      <a:rPr lang="ru-RU" sz="1100"/>
                      <a:t>Культура, кинематография, средства массовой информации
0,05%</a:t>
                    </a:r>
                    <a:endParaRPr lang="ru-RU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Лист1!$A$114:$A$120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Культура, кинематография, средства массовой информации</c:v>
                </c:pt>
                <c:pt idx="6">
                  <c:v>Межбюджетные трансферты</c:v>
                </c:pt>
              </c:strCache>
            </c:strRef>
          </c:cat>
          <c:val>
            <c:numRef>
              <c:f>Лист1!$B$114:$B$120</c:f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1000"/>
                      <a:t>Национальная оборона
0,5%</a:t>
                    </a:r>
                    <a:endParaRPr lang="ru-RU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1000"/>
                      <a:t>Национальная безопасность и правоохранительная деятельность
0,1%</a:t>
                    </a:r>
                    <a:endParaRPr lang="ru-RU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sz="1000"/>
                      <a:t>Культура, кинематография, средства массовой информации
0,1%</a:t>
                    </a:r>
                    <a:endParaRPr lang="ru-RU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Лист1!$A$114:$A$120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Культура, кинематография, средства массовой информации</c:v>
                </c:pt>
                <c:pt idx="6">
                  <c:v>Межбюджетные трансферты</c:v>
                </c:pt>
              </c:strCache>
            </c:strRef>
          </c:cat>
          <c:val>
            <c:numRef>
              <c:f>Лист1!$B$114:$B$120</c:f>
              <c:numCache>
                <c:formatCode>0.0%</c:formatCode>
                <c:ptCount val="7"/>
                <c:pt idx="0">
                  <c:v>0.10729473339875695</c:v>
                </c:pt>
                <c:pt idx="1">
                  <c:v>4.9794642532620939E-3</c:v>
                </c:pt>
                <c:pt idx="2">
                  <c:v>7.4510231526914552E-4</c:v>
                </c:pt>
                <c:pt idx="3">
                  <c:v>0.18336786246501655</c:v>
                </c:pt>
                <c:pt idx="4">
                  <c:v>0.57785410533202486</c:v>
                </c:pt>
                <c:pt idx="5">
                  <c:v>3.634645440337295E-4</c:v>
                </c:pt>
                <c:pt idx="6">
                  <c:v>0.11630865409079344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0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2"/>
  <c:chart>
    <c:autoTitleDeleted val="1"/>
    <c:view3D>
      <c:rotX val="3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8170603170522327E-2"/>
          <c:y val="0.12631717228710426"/>
          <c:w val="0.51392244392754238"/>
          <c:h val="0.77471589134849639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9056679694292933"/>
          <c:y val="0.24130845923600988"/>
          <c:w val="1.4199463327370303E-2"/>
          <c:h val="1.1793219363166154E-2"/>
        </c:manualLayout>
      </c:layout>
      <c:overlay val="1"/>
    </c:legend>
    <c:plotVisOnly val="1"/>
    <c:dispBlanksAs val="zero"/>
    <c:showDLblsOverMax val="1"/>
  </c:chart>
  <c:spPr>
    <a:ln>
      <a:noFill/>
    </a:ln>
  </c:spPr>
  <c:externalData r:id="rId1">
    <c:autoUpdate val="1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38133697062438243"/>
          <c:w val="1"/>
          <c:h val="0.60371011291684751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8.7381806915026367E-2"/>
          <c:y val="1.6096576076601112E-2"/>
          <c:w val="0.85075451885483366"/>
          <c:h val="0.33556101214932382"/>
        </c:manualLayout>
      </c:layout>
      <c:overlay val="0"/>
      <c:txPr>
        <a:bodyPr/>
        <a:lstStyle/>
        <a:p>
          <a:pPr>
            <a:defRPr sz="11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9.2370917993702922E-2"/>
          <c:w val="0.92340114619888558"/>
          <c:h val="0.90762908200629711"/>
        </c:manualLayout>
      </c:layout>
      <c:pie3DChart>
        <c:varyColors val="1"/>
        <c:ser>
          <c:idx val="1"/>
          <c:order val="1"/>
          <c:explosion val="25"/>
          <c:dLbls>
            <c:dLbl>
              <c:idx val="2"/>
              <c:tx>
                <c:rich>
                  <a:bodyPr/>
                  <a:lstStyle/>
                  <a:p>
                    <a:r>
                      <a:rPr lang="ru-RU"/>
                      <a:t>Национальная безопасность и правоохранительная деятельность
0,1%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tx>
                <c:rich>
                  <a:bodyPr/>
                  <a:lstStyle/>
                  <a:p>
                    <a:r>
                      <a:rPr lang="ru-RU"/>
                      <a:t>Культура, кинематография, средства массовой информации
0,1%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Лист1!$A$114:$A$121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Культура, кинематография, средства массовой информации</c:v>
                </c:pt>
                <c:pt idx="6">
                  <c:v>Межбюджетные трансферты</c:v>
                </c:pt>
                <c:pt idx="7">
                  <c:v>Условно утвержденные расходы</c:v>
                </c:pt>
              </c:strCache>
            </c:strRef>
          </c:cat>
          <c:val>
            <c:numRef>
              <c:f>Лист1!$C$114:$C$121</c:f>
            </c:numRef>
          </c:val>
        </c:ser>
        <c:ser>
          <c:idx val="0"/>
          <c:order val="0"/>
          <c:explosion val="25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Лист1!$A$114:$A$121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Культура, кинематография, средства массовой информации</c:v>
                </c:pt>
                <c:pt idx="6">
                  <c:v>Межбюджетные трансферты</c:v>
                </c:pt>
                <c:pt idx="7">
                  <c:v>Условно утвержденные расходы</c:v>
                </c:pt>
              </c:strCache>
            </c:strRef>
          </c:cat>
          <c:val>
            <c:numRef>
              <c:f>Лист1!$B$114:$B$121</c:f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1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9045947944766085E-2"/>
          <c:y val="9.7671783832776304E-2"/>
          <c:w val="0.90395936277449551"/>
          <c:h val="0.88459248349352015"/>
        </c:manualLayout>
      </c:layout>
      <c:pie3DChart>
        <c:varyColors val="1"/>
        <c:ser>
          <c:idx val="0"/>
          <c:order val="0"/>
          <c:explosion val="25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ru-RU"/>
                      <a:t>Национальная безопасность и правоохранительная деятельность
0,5%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/>
                      <a:t>Культура, кинематография, средства массовой информации
0,5%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Лист1!$A$114:$A$121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Культура, кинематография, средства массовой информации</c:v>
                </c:pt>
                <c:pt idx="6">
                  <c:v>Межбюджетные трансферты</c:v>
                </c:pt>
                <c:pt idx="7">
                  <c:v>Условно утвержденные расходы</c:v>
                </c:pt>
              </c:strCache>
            </c:strRef>
          </c:cat>
          <c:val>
            <c:numRef>
              <c:f>Лист1!$B$114:$B$121</c:f>
              <c:numCache>
                <c:formatCode>0.0%</c:formatCode>
                <c:ptCount val="8"/>
                <c:pt idx="0">
                  <c:v>0.10749950268549831</c:v>
                </c:pt>
                <c:pt idx="1">
                  <c:v>5.450566938531928E-3</c:v>
                </c:pt>
                <c:pt idx="2">
                  <c:v>8.1559578277302567E-4</c:v>
                </c:pt>
                <c:pt idx="3">
                  <c:v>0.20258603540879253</c:v>
                </c:pt>
                <c:pt idx="4">
                  <c:v>0.50222796896757504</c:v>
                </c:pt>
                <c:pt idx="5">
                  <c:v>3.9785160135269546E-4</c:v>
                </c:pt>
                <c:pt idx="6">
                  <c:v>0.15516212452755121</c:v>
                </c:pt>
                <c:pt idx="7">
                  <c:v>2.5860354087925204E-2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2"/>
  <c:chart>
    <c:autoTitleDeleted val="1"/>
    <c:view3D>
      <c:rotX val="3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8170603170522327E-2"/>
          <c:y val="0.12631717228710426"/>
          <c:w val="0.51392244392754238"/>
          <c:h val="0.77471589134849639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9056679694292933"/>
          <c:y val="0.24130845923600988"/>
          <c:w val="1.4199463327370303E-2"/>
          <c:h val="1.1793219363166154E-2"/>
        </c:manualLayout>
      </c:layout>
      <c:overlay val="1"/>
    </c:legend>
    <c:plotVisOnly val="1"/>
    <c:dispBlanksAs val="zero"/>
    <c:showDLblsOverMax val="1"/>
  </c:chart>
  <c:spPr>
    <a:ln>
      <a:noFill/>
    </a:ln>
  </c:spPr>
  <c:externalData r:id="rId1">
    <c:autoUpdate val="1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2"/>
  <c:chart>
    <c:autoTitleDeleted val="1"/>
    <c:view3D>
      <c:rotX val="3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8170603170522327E-2"/>
          <c:y val="0.12631717228710426"/>
          <c:w val="0.51392244392754238"/>
          <c:h val="0.77471589134849639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9056679694292933"/>
          <c:y val="0.24130845923600988"/>
          <c:w val="1.4199463327370303E-2"/>
          <c:h val="1.1793219363166154E-2"/>
        </c:manualLayout>
      </c:layout>
      <c:overlay val="1"/>
    </c:legend>
    <c:plotVisOnly val="1"/>
    <c:dispBlanksAs val="zero"/>
    <c:showDLblsOverMax val="1"/>
  </c:chart>
  <c:spPr>
    <a:ln>
      <a:noFill/>
    </a:ln>
  </c:spPr>
  <c:externalData r:id="rId1">
    <c:autoUpdate val="1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38133697062438243"/>
          <c:w val="1"/>
          <c:h val="0.60371011291684751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8.7381806915026367E-2"/>
          <c:y val="1.6096576076601112E-2"/>
          <c:w val="0.85075451885483366"/>
          <c:h val="0.33556101214932382"/>
        </c:manualLayout>
      </c:layout>
      <c:overlay val="0"/>
      <c:txPr>
        <a:bodyPr/>
        <a:lstStyle/>
        <a:p>
          <a:pPr>
            <a:defRPr sz="11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9.3377116922694722E-2"/>
          <c:w val="0.94273110636206758"/>
          <c:h val="0.90662288307730532"/>
        </c:manualLayout>
      </c:layout>
      <c:pie3DChart>
        <c:varyColors val="1"/>
        <c:ser>
          <c:idx val="0"/>
          <c:order val="0"/>
          <c:explosion val="25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ru-RU"/>
                      <a:t>Национальная безопасность и правоохранительная деятельность
0,1%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/>
                      <a:t>Культура, кинематография, средства массовой информации
0,1%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Лист1!$A$114:$A$121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Культура, кинематография, средства массовой информации</c:v>
                </c:pt>
                <c:pt idx="6">
                  <c:v>Межбюджетные трансферты</c:v>
                </c:pt>
                <c:pt idx="7">
                  <c:v>Условно утвержденные расходы</c:v>
                </c:pt>
              </c:strCache>
            </c:strRef>
          </c:cat>
          <c:val>
            <c:numRef>
              <c:f>Лист1!$B$114:$B$121</c:f>
              <c:numCache>
                <c:formatCode>0.0%</c:formatCode>
                <c:ptCount val="8"/>
                <c:pt idx="0">
                  <c:v>9.9937343358395991E-2</c:v>
                </c:pt>
                <c:pt idx="1">
                  <c:v>5.3649749373433581E-3</c:v>
                </c:pt>
                <c:pt idx="2">
                  <c:v>8.027882205513784E-4</c:v>
                </c:pt>
                <c:pt idx="3">
                  <c:v>0.20551378446115287</c:v>
                </c:pt>
                <c:pt idx="4">
                  <c:v>0.47260729949874686</c:v>
                </c:pt>
                <c:pt idx="5">
                  <c:v>3.9160401002506263E-4</c:v>
                </c:pt>
                <c:pt idx="6">
                  <c:v>0.16447368421052633</c:v>
                </c:pt>
                <c:pt idx="7">
                  <c:v>5.0908521303258146E-2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Лист1!$A$84</c:f>
              <c:strCache>
                <c:ptCount val="1"/>
                <c:pt idx="0">
                  <c:v>Программное направление деятельности</c:v>
                </c:pt>
              </c:strCache>
            </c:strRef>
          </c:tx>
          <c:invertIfNegative val="0"/>
          <c:cat>
            <c:numRef>
              <c:f>Лист1!$B$83:$D$83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Лист1!$B$84:$D$84</c:f>
              <c:numCache>
                <c:formatCode>0.0%</c:formatCode>
                <c:ptCount val="3"/>
                <c:pt idx="0">
                  <c:v>0.75600000000000001</c:v>
                </c:pt>
                <c:pt idx="1">
                  <c:v>0.69499999999999995</c:v>
                </c:pt>
                <c:pt idx="2">
                  <c:v>0.66900000000000004</c:v>
                </c:pt>
              </c:numCache>
            </c:numRef>
          </c:val>
        </c:ser>
        <c:ser>
          <c:idx val="1"/>
          <c:order val="1"/>
          <c:tx>
            <c:strRef>
              <c:f>Лист1!$A$85</c:f>
              <c:strCache>
                <c:ptCount val="1"/>
                <c:pt idx="0">
                  <c:v>Непрограммное направление деятельности</c:v>
                </c:pt>
              </c:strCache>
            </c:strRef>
          </c:tx>
          <c:invertIfNegative val="0"/>
          <c:cat>
            <c:numRef>
              <c:f>Лист1!$B$83:$D$83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Лист1!$B$85:$D$85</c:f>
              <c:numCache>
                <c:formatCode>0.0%</c:formatCode>
                <c:ptCount val="3"/>
                <c:pt idx="0">
                  <c:v>0.24399999999999999</c:v>
                </c:pt>
                <c:pt idx="1">
                  <c:v>0.30499999999999999</c:v>
                </c:pt>
                <c:pt idx="2">
                  <c:v>0.33300000000000002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17620096"/>
        <c:axId val="117634176"/>
      </c:barChart>
      <c:catAx>
        <c:axId val="1176200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17634176"/>
        <c:crosses val="autoZero"/>
        <c:auto val="1"/>
        <c:lblAlgn val="ctr"/>
        <c:lblOffset val="100"/>
        <c:noMultiLvlLbl val="0"/>
      </c:catAx>
      <c:valAx>
        <c:axId val="117634176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117620096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 rtl="0">
            <a:defRPr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3.9379323973801693E-2"/>
          <c:w val="0.68827745683141839"/>
          <c:h val="0.91644348271154652"/>
        </c:manualLayout>
      </c:layout>
      <c:pie3DChart>
        <c:varyColors val="1"/>
        <c:ser>
          <c:idx val="0"/>
          <c:order val="0"/>
          <c:explosion val="25"/>
          <c:dLbls>
            <c:dLbl>
              <c:idx val="5"/>
              <c:delete val="1"/>
            </c:dLbl>
            <c:dLbl>
              <c:idx val="6"/>
              <c:delete val="1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Лист1!$A$44:$A$50</c:f>
              <c:strCache>
                <c:ptCount val="7"/>
                <c:pt idx="0">
                  <c:v>Налог на доходы физических лиц</c:v>
                </c:pt>
                <c:pt idx="1">
                  <c:v>Земельный налог</c:v>
                </c:pt>
                <c:pt idx="2">
                  <c:v>Аренда и продажа земли</c:v>
                </c:pt>
                <c:pt idx="3">
                  <c:v>Акцизы по подакцизным товарам (продукции)</c:v>
                </c:pt>
                <c:pt idx="4">
                  <c:v>Налог на имущество физических лиц</c:v>
                </c:pt>
                <c:pt idx="5">
                  <c:v>Единый сельскохозяйственный налог</c:v>
                </c:pt>
                <c:pt idx="6">
                  <c:v>Штрафы</c:v>
                </c:pt>
              </c:strCache>
            </c:strRef>
          </c:cat>
          <c:val>
            <c:numRef>
              <c:f>Лист1!$B$44:$B$50</c:f>
              <c:numCache>
                <c:formatCode>0.0%</c:formatCode>
                <c:ptCount val="7"/>
                <c:pt idx="0">
                  <c:v>0.55700000000000005</c:v>
                </c:pt>
                <c:pt idx="1">
                  <c:v>0.21</c:v>
                </c:pt>
                <c:pt idx="2">
                  <c:v>3.2000000000000001E-2</c:v>
                </c:pt>
                <c:pt idx="3">
                  <c:v>0.16400000000000001</c:v>
                </c:pt>
                <c:pt idx="4">
                  <c:v>3.4000000000000002E-2</c:v>
                </c:pt>
                <c:pt idx="5">
                  <c:v>2E-3</c:v>
                </c:pt>
                <c:pt idx="6">
                  <c:v>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2"/>
  <c:chart>
    <c:autoTitleDeleted val="1"/>
    <c:view3D>
      <c:rotX val="3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8170603170522327E-2"/>
          <c:y val="0.12631717228710426"/>
          <c:w val="0.51392244392754238"/>
          <c:h val="0.77471589134849639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9056679694292933"/>
          <c:y val="0.24130845923600988"/>
          <c:w val="1.4199463327370303E-2"/>
          <c:h val="1.1793219363166154E-2"/>
        </c:manualLayout>
      </c:layout>
      <c:overlay val="1"/>
    </c:legend>
    <c:plotVisOnly val="1"/>
    <c:dispBlanksAs val="zero"/>
    <c:showDLblsOverMax val="1"/>
  </c:chart>
  <c:spPr>
    <a:ln>
      <a:noFill/>
    </a:ln>
  </c:spPr>
  <c:externalData r:id="rId1">
    <c:autoUpdate val="1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3997895870274972E-2"/>
          <c:y val="0"/>
          <c:w val="0.64179325902316731"/>
          <c:h val="1"/>
        </c:manualLayout>
      </c:layout>
      <c:pie3DChart>
        <c:varyColors val="1"/>
        <c:ser>
          <c:idx val="0"/>
          <c:order val="0"/>
          <c:explosion val="25"/>
          <c:dLbls>
            <c:dLbl>
              <c:idx val="5"/>
              <c:delete val="1"/>
            </c:dLbl>
            <c:dLbl>
              <c:idx val="6"/>
              <c:delete val="1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Лист1!$A$44:$A$50</c:f>
              <c:strCache>
                <c:ptCount val="7"/>
                <c:pt idx="0">
                  <c:v>Налог на доходы физических лиц</c:v>
                </c:pt>
                <c:pt idx="1">
                  <c:v>Земельный налог</c:v>
                </c:pt>
                <c:pt idx="2">
                  <c:v>Аренда и продажа земли</c:v>
                </c:pt>
                <c:pt idx="3">
                  <c:v>Акцизы по подакцизным товарам (продукции)</c:v>
                </c:pt>
                <c:pt idx="4">
                  <c:v>Налог на имущество физических лиц</c:v>
                </c:pt>
                <c:pt idx="5">
                  <c:v>Единый сельскохозяйственный налог</c:v>
                </c:pt>
                <c:pt idx="6">
                  <c:v>Штрафы</c:v>
                </c:pt>
              </c:strCache>
            </c:strRef>
          </c:cat>
          <c:val>
            <c:numRef>
              <c:f>Лист1!$B$44:$B$50</c:f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4642659374598003E-2"/>
          <c:y val="0"/>
          <c:w val="0.63971854941129203"/>
          <c:h val="1"/>
        </c:manualLayout>
      </c:layout>
      <c:pie3DChart>
        <c:varyColors val="1"/>
        <c:ser>
          <c:idx val="0"/>
          <c:order val="0"/>
          <c:explosion val="25"/>
          <c:dLbls>
            <c:dLbl>
              <c:idx val="5"/>
              <c:delete val="1"/>
            </c:dLbl>
            <c:dLbl>
              <c:idx val="6"/>
              <c:delete val="1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Лист1!$A$44:$A$50</c:f>
              <c:strCache>
                <c:ptCount val="7"/>
                <c:pt idx="0">
                  <c:v>Налог на доходы физических лиц</c:v>
                </c:pt>
                <c:pt idx="1">
                  <c:v>Земельный налог</c:v>
                </c:pt>
                <c:pt idx="2">
                  <c:v>Аренда и продажа земли</c:v>
                </c:pt>
                <c:pt idx="3">
                  <c:v>Акцизы по подакцизным товарам (продукции)</c:v>
                </c:pt>
                <c:pt idx="4">
                  <c:v>Налог на имущество физических лиц</c:v>
                </c:pt>
                <c:pt idx="5">
                  <c:v>Единый сельскохозяйственный налог</c:v>
                </c:pt>
                <c:pt idx="6">
                  <c:v>Штрафы</c:v>
                </c:pt>
              </c:strCache>
            </c:strRef>
          </c:cat>
          <c:val>
            <c:numRef>
              <c:f>Лист1!$B$44:$B$50</c:f>
              <c:numCache>
                <c:formatCode>0.0%</c:formatCode>
                <c:ptCount val="7"/>
                <c:pt idx="0">
                  <c:v>0.51800000000000002</c:v>
                </c:pt>
                <c:pt idx="1">
                  <c:v>0.24</c:v>
                </c:pt>
                <c:pt idx="2">
                  <c:v>2.8000000000000001E-2</c:v>
                </c:pt>
                <c:pt idx="3">
                  <c:v>0.151</c:v>
                </c:pt>
                <c:pt idx="4">
                  <c:v>0.06</c:v>
                </c:pt>
                <c:pt idx="5">
                  <c:v>2E-3</c:v>
                </c:pt>
                <c:pt idx="6">
                  <c:v>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2"/>
  <c:chart>
    <c:autoTitleDeleted val="1"/>
    <c:view3D>
      <c:rotX val="3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8170603170522327E-2"/>
          <c:y val="0.12631717228710426"/>
          <c:w val="0.51392244392754238"/>
          <c:h val="0.77471589134849639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9056679694292933"/>
          <c:y val="0.24130845923600988"/>
          <c:w val="1.4199463327370303E-2"/>
          <c:h val="1.1793219363166154E-2"/>
        </c:manualLayout>
      </c:layout>
      <c:overlay val="1"/>
    </c:legend>
    <c:plotVisOnly val="1"/>
    <c:dispBlanksAs val="zero"/>
    <c:showDLblsOverMax val="1"/>
  </c:chart>
  <c:spPr>
    <a:ln>
      <a:noFill/>
    </a:ln>
  </c:spPr>
  <c:externalData r:id="rId1">
    <c:autoUpdate val="1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8758751919528523E-2"/>
          <c:y val="1.1208925708736125E-2"/>
          <c:w val="0.64105215315843833"/>
          <c:h val="0.98663348319112532"/>
        </c:manualLayout>
      </c:layout>
      <c:pie3DChart>
        <c:varyColors val="1"/>
        <c:ser>
          <c:idx val="0"/>
          <c:order val="0"/>
          <c:explosion val="25"/>
          <c:dLbls>
            <c:dLbl>
              <c:idx val="5"/>
              <c:delete val="1"/>
            </c:dLbl>
            <c:dLbl>
              <c:idx val="6"/>
              <c:delete val="1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Лист1!$A$44:$A$50</c:f>
              <c:strCache>
                <c:ptCount val="7"/>
                <c:pt idx="0">
                  <c:v>Налог на доходы физических лиц</c:v>
                </c:pt>
                <c:pt idx="1">
                  <c:v>Земельный налог</c:v>
                </c:pt>
                <c:pt idx="2">
                  <c:v>Аренда и продажа земли</c:v>
                </c:pt>
                <c:pt idx="3">
                  <c:v>Акцизы по подакцизным товарам (продукции)</c:v>
                </c:pt>
                <c:pt idx="4">
                  <c:v>Налог на имущество физических лиц</c:v>
                </c:pt>
                <c:pt idx="5">
                  <c:v>Единый сельскохозяйственный налог</c:v>
                </c:pt>
                <c:pt idx="6">
                  <c:v>Штрафы</c:v>
                </c:pt>
              </c:strCache>
            </c:strRef>
          </c:cat>
          <c:val>
            <c:numRef>
              <c:f>Лист1!$B$44:$B$50</c:f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277184675042345E-2"/>
          <c:y val="2.2058823529411766E-2"/>
          <c:w val="0.58826853344947261"/>
          <c:h val="0.91911764705882348"/>
        </c:manualLayout>
      </c:layout>
      <c:pie3DChart>
        <c:varyColors val="1"/>
        <c:ser>
          <c:idx val="0"/>
          <c:order val="0"/>
          <c:explosion val="25"/>
          <c:dLbls>
            <c:dLbl>
              <c:idx val="5"/>
              <c:delete val="1"/>
            </c:dLbl>
            <c:dLbl>
              <c:idx val="6"/>
              <c:delete val="1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Лист1!$A$44:$A$50</c:f>
              <c:strCache>
                <c:ptCount val="7"/>
                <c:pt idx="0">
                  <c:v>Налог на доходы физических лиц</c:v>
                </c:pt>
                <c:pt idx="1">
                  <c:v>Земельный налог</c:v>
                </c:pt>
                <c:pt idx="2">
                  <c:v>Аренда и продажа земли</c:v>
                </c:pt>
                <c:pt idx="3">
                  <c:v>Акцизы по подакцизным товарам (продукции)</c:v>
                </c:pt>
                <c:pt idx="4">
                  <c:v>Налог на имущество физических лиц</c:v>
                </c:pt>
                <c:pt idx="5">
                  <c:v>Единый сельскохозяйственный налог</c:v>
                </c:pt>
                <c:pt idx="6">
                  <c:v>Штрафы</c:v>
                </c:pt>
              </c:strCache>
            </c:strRef>
          </c:cat>
          <c:val>
            <c:numRef>
              <c:f>Лист1!$B$44:$B$50</c:f>
              <c:numCache>
                <c:formatCode>0.0%</c:formatCode>
                <c:ptCount val="7"/>
                <c:pt idx="0">
                  <c:v>0.50800000000000001</c:v>
                </c:pt>
                <c:pt idx="1">
                  <c:v>0.23400000000000001</c:v>
                </c:pt>
                <c:pt idx="2">
                  <c:v>2.5999999999999999E-2</c:v>
                </c:pt>
                <c:pt idx="3">
                  <c:v>0.14599999999999999</c:v>
                </c:pt>
                <c:pt idx="4">
                  <c:v>8.3000000000000004E-2</c:v>
                </c:pt>
                <c:pt idx="5">
                  <c:v>2E-3</c:v>
                </c:pt>
                <c:pt idx="6">
                  <c:v>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atgp2012@yandex.ru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548680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Тяжинское городское поселение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9807" y="1556792"/>
            <a:ext cx="7784641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</a:t>
            </a:r>
          </a:p>
          <a:p>
            <a:pPr algn="ctr"/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 ГРАЖДАН    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2017год и на плановый период   2018 и 2019 годов</a:t>
            </a:r>
            <a:endParaRPr lang="ru-RU" sz="4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0621" y="4950372"/>
            <a:ext cx="7973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Подготовлен на основании проекта бюджета Тяжинского городского поселения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2017 год и на плановый период 2018 и 2019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114289256"/>
              </p:ext>
            </p:extLst>
          </p:nvPr>
        </p:nvGraphicFramePr>
        <p:xfrm>
          <a:off x="3531874" y="2214554"/>
          <a:ext cx="5366400" cy="3230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500034" y="71438"/>
            <a:ext cx="8358246" cy="928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собственных доходов бюджета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Тяжинского городского поселения 2018 год</a:t>
            </a:r>
          </a:p>
          <a:p>
            <a:pPr algn="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(тыс.руб.)</a:t>
            </a:r>
            <a:endParaRPr lang="ru-RU" sz="1400" dirty="0">
              <a:solidFill>
                <a:srgbClr val="00206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6770369"/>
              </p:ext>
            </p:extLst>
          </p:nvPr>
        </p:nvGraphicFramePr>
        <p:xfrm>
          <a:off x="323528" y="1500174"/>
          <a:ext cx="2880320" cy="4233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1152128"/>
              </a:tblGrid>
              <a:tr h="38969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9690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26 175,0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16381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13 558,0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89690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6 292,0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43375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Аренда и продажа земли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741,0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810941">
                <a:tc>
                  <a:txBody>
                    <a:bodyPr/>
                    <a:lstStyle/>
                    <a:p>
                      <a:endParaRPr lang="ru-RU" sz="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Акцизы по подакцизным</a:t>
                      </a:r>
                      <a:r>
                        <a:rPr lang="ru-RU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товарам (продукции)</a:t>
                      </a:r>
                    </a:p>
                    <a:p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3 957,0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76528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1 557,0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16381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Единый сельскохозяйственный налог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68,0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68147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Штрафы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6" name="TextBox 1"/>
          <p:cNvSpPr txBox="1"/>
          <p:nvPr/>
        </p:nvSpPr>
        <p:spPr>
          <a:xfrm>
            <a:off x="6215074" y="1500174"/>
            <a:ext cx="805450" cy="19290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100" dirty="0"/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1432179"/>
              </p:ext>
            </p:extLst>
          </p:nvPr>
        </p:nvGraphicFramePr>
        <p:xfrm>
          <a:off x="3363309" y="1500174"/>
          <a:ext cx="5416603" cy="4606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3224001"/>
              </p:ext>
            </p:extLst>
          </p:nvPr>
        </p:nvGraphicFramePr>
        <p:xfrm>
          <a:off x="3331778" y="1596627"/>
          <a:ext cx="5433849" cy="4520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4443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001439302"/>
              </p:ext>
            </p:extLst>
          </p:nvPr>
        </p:nvGraphicFramePr>
        <p:xfrm>
          <a:off x="3531874" y="2214554"/>
          <a:ext cx="5366400" cy="3230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500034" y="71438"/>
            <a:ext cx="8358246" cy="928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собственных доходов бюджета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Тяжинского городского поселения 2019год</a:t>
            </a:r>
          </a:p>
          <a:p>
            <a:pPr algn="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(тыс.руб.)</a:t>
            </a:r>
            <a:endParaRPr lang="ru-RU" sz="1400" dirty="0">
              <a:solidFill>
                <a:srgbClr val="00206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268061"/>
              </p:ext>
            </p:extLst>
          </p:nvPr>
        </p:nvGraphicFramePr>
        <p:xfrm>
          <a:off x="323528" y="1500174"/>
          <a:ext cx="2880320" cy="4233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1152128"/>
              </a:tblGrid>
              <a:tr h="38969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9690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28 183,0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16381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14 314,0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89690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6 606,0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43375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Аренда и продажа земли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741,0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810941">
                <a:tc>
                  <a:txBody>
                    <a:bodyPr/>
                    <a:lstStyle/>
                    <a:p>
                      <a:endParaRPr lang="ru-RU" sz="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Акцизы по подакцизным</a:t>
                      </a:r>
                      <a:r>
                        <a:rPr lang="ru-RU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товарам (продукции)</a:t>
                      </a:r>
                    </a:p>
                    <a:p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4 114,0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76528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2 335,0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16381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Единый сельскохозяйственный налог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71,0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68147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Штрафы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6" name="TextBox 1"/>
          <p:cNvSpPr txBox="1"/>
          <p:nvPr/>
        </p:nvSpPr>
        <p:spPr>
          <a:xfrm>
            <a:off x="6215074" y="1500174"/>
            <a:ext cx="805450" cy="19290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100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4668931"/>
              </p:ext>
            </p:extLst>
          </p:nvPr>
        </p:nvGraphicFramePr>
        <p:xfrm>
          <a:off x="3153103" y="1303284"/>
          <a:ext cx="5780690" cy="4866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2828245"/>
              </p:ext>
            </p:extLst>
          </p:nvPr>
        </p:nvGraphicFramePr>
        <p:xfrm>
          <a:off x="3184633" y="1271752"/>
          <a:ext cx="5673647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7102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541141878"/>
              </p:ext>
            </p:extLst>
          </p:nvPr>
        </p:nvGraphicFramePr>
        <p:xfrm>
          <a:off x="5896303" y="5286703"/>
          <a:ext cx="2783300" cy="657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500034" y="71438"/>
            <a:ext cx="8358246" cy="928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бюджета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Тяжинского городского поселения</a:t>
            </a:r>
          </a:p>
          <a:p>
            <a:pPr algn="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(тыс.руб.)</a:t>
            </a:r>
            <a:endParaRPr lang="ru-RU" sz="1400" dirty="0">
              <a:solidFill>
                <a:srgbClr val="00206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2520492"/>
              </p:ext>
            </p:extLst>
          </p:nvPr>
        </p:nvGraphicFramePr>
        <p:xfrm>
          <a:off x="630621" y="1310988"/>
          <a:ext cx="8103476" cy="4581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45269"/>
                <a:gridCol w="1093076"/>
                <a:gridCol w="1161742"/>
                <a:gridCol w="1003389"/>
              </a:tblGrid>
              <a:tr h="389690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969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effectLst/>
                          <a:latin typeface="Arial Cyr"/>
                        </a:rPr>
                        <a:t>55 026,0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effectLst/>
                          <a:latin typeface="Arial Cyr"/>
                        </a:rPr>
                        <a:t>50 270,0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effectLst/>
                          <a:latin typeface="Arial Cyr"/>
                        </a:rPr>
                        <a:t>51 072,0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/>
                </a:tc>
              </a:tr>
              <a:tr h="41638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effectLst/>
                          <a:latin typeface="Arial Cyr"/>
                        </a:rPr>
                        <a:t>5 904,0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effectLst/>
                          <a:latin typeface="Arial Cyr"/>
                        </a:rPr>
                        <a:t>5 404,0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effectLst/>
                          <a:latin typeface="Arial Cyr"/>
                        </a:rPr>
                        <a:t>5 104,0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/>
                </a:tc>
              </a:tr>
              <a:tr h="38969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effectLst/>
                          <a:latin typeface="Arial Cyr"/>
                        </a:rPr>
                        <a:t>274,0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effectLst/>
                          <a:latin typeface="Arial Cyr"/>
                        </a:rPr>
                        <a:t>274,0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effectLst/>
                          <a:latin typeface="Arial Cyr"/>
                        </a:rPr>
                        <a:t>274,0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/>
                </a:tc>
              </a:tr>
              <a:tr h="34337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effectLst/>
                          <a:latin typeface="Arial Cyr"/>
                        </a:rPr>
                        <a:t>41,0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effectLst/>
                          <a:latin typeface="Arial Cyr"/>
                        </a:rPr>
                        <a:t>41,0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effectLst/>
                          <a:latin typeface="Arial Cyr"/>
                        </a:rPr>
                        <a:t>41,0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/>
                </a:tc>
              </a:tr>
              <a:tr h="81094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effectLst/>
                          <a:latin typeface="Arial Cyr"/>
                        </a:rPr>
                        <a:t>10 090,0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effectLst/>
                          <a:latin typeface="Arial Cyr"/>
                        </a:rPr>
                        <a:t>10 184,0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effectLst/>
                          <a:latin typeface="Arial Cyr"/>
                        </a:rPr>
                        <a:t>10 496,0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/>
                </a:tc>
              </a:tr>
              <a:tr h="57652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effectLst/>
                          <a:latin typeface="Arial Cyr"/>
                        </a:rPr>
                        <a:t>31 797,0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effectLst/>
                          <a:latin typeface="Arial Cyr"/>
                        </a:rPr>
                        <a:t>25 247,0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effectLst/>
                          <a:latin typeface="Arial Cyr"/>
                        </a:rPr>
                        <a:t>24 137,0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/>
                </a:tc>
              </a:tr>
              <a:tr h="41638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кинематография, средства массовой информации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>
                          <a:effectLst/>
                          <a:latin typeface="Arial Cyr"/>
                        </a:rPr>
                        <a:t>20,0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effectLst/>
                          <a:latin typeface="Arial Cyr"/>
                        </a:rPr>
                        <a:t>20,0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effectLst/>
                          <a:latin typeface="Arial Cyr"/>
                        </a:rPr>
                        <a:t>20,0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/>
                </a:tc>
              </a:tr>
              <a:tr h="36814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 трансферты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>
                          <a:effectLst/>
                          <a:latin typeface="Arial Cyr"/>
                        </a:rPr>
                        <a:t>6 </a:t>
                      </a:r>
                      <a:r>
                        <a:rPr lang="ru-RU" sz="1400" b="1" i="0" u="none" strike="noStrike" dirty="0" smtClean="0">
                          <a:effectLst/>
                          <a:latin typeface="Arial Cyr"/>
                        </a:rPr>
                        <a:t>400,0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effectLst/>
                          <a:latin typeface="Arial Cyr"/>
                        </a:rPr>
                        <a:t>7 800,0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effectLst/>
                          <a:latin typeface="Arial Cyr"/>
                        </a:rPr>
                        <a:t>8 400,0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/>
                </a:tc>
              </a:tr>
              <a:tr h="36814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Условно утвержденные расходы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effectLst/>
                          <a:latin typeface="Arial Cyr"/>
                        </a:rPr>
                        <a:t>0,0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effectLst/>
                          <a:latin typeface="Arial Cyr"/>
                        </a:rPr>
                        <a:t>1</a:t>
                      </a:r>
                      <a:r>
                        <a:rPr lang="ru-RU" sz="1400" b="1" i="0" u="none" strike="noStrike" baseline="0" dirty="0" smtClean="0">
                          <a:effectLst/>
                          <a:latin typeface="Arial Cyr"/>
                        </a:rPr>
                        <a:t> 300,0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effectLst/>
                          <a:latin typeface="Arial Cyr"/>
                        </a:rPr>
                        <a:t>2 600,0</a:t>
                      </a:r>
                      <a:endParaRPr lang="ru-RU" sz="1400" b="1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16" name="TextBox 1"/>
          <p:cNvSpPr txBox="1"/>
          <p:nvPr/>
        </p:nvSpPr>
        <p:spPr>
          <a:xfrm>
            <a:off x="6215074" y="1500174"/>
            <a:ext cx="805450" cy="19290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70127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4043217392"/>
              </p:ext>
            </p:extLst>
          </p:nvPr>
        </p:nvGraphicFramePr>
        <p:xfrm>
          <a:off x="3491880" y="1340768"/>
          <a:ext cx="536640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500034" y="71438"/>
            <a:ext cx="8358246" cy="928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Тяжинского городского поселения на 2017год</a:t>
            </a:r>
          </a:p>
          <a:p>
            <a:pPr algn="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(тыс.руб.)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16" name="TextBox 1"/>
          <p:cNvSpPr txBox="1"/>
          <p:nvPr/>
        </p:nvSpPr>
        <p:spPr>
          <a:xfrm>
            <a:off x="6215074" y="1500174"/>
            <a:ext cx="805450" cy="19290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100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7253797"/>
              </p:ext>
            </p:extLst>
          </p:nvPr>
        </p:nvGraphicFramePr>
        <p:xfrm>
          <a:off x="588579" y="1268759"/>
          <a:ext cx="7880115" cy="4806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7536689"/>
              </p:ext>
            </p:extLst>
          </p:nvPr>
        </p:nvGraphicFramePr>
        <p:xfrm>
          <a:off x="315310" y="1507879"/>
          <a:ext cx="8542970" cy="4717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3227995"/>
              </p:ext>
            </p:extLst>
          </p:nvPr>
        </p:nvGraphicFramePr>
        <p:xfrm>
          <a:off x="693683" y="1214437"/>
          <a:ext cx="7798676" cy="5081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189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442060068"/>
              </p:ext>
            </p:extLst>
          </p:nvPr>
        </p:nvGraphicFramePr>
        <p:xfrm>
          <a:off x="3491880" y="1340768"/>
          <a:ext cx="536640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500034" y="71438"/>
            <a:ext cx="8358246" cy="928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Тяжинского городского поселения на 2018год</a:t>
            </a:r>
          </a:p>
          <a:p>
            <a:pPr algn="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(тыс.руб.)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16" name="TextBox 1"/>
          <p:cNvSpPr txBox="1"/>
          <p:nvPr/>
        </p:nvSpPr>
        <p:spPr>
          <a:xfrm>
            <a:off x="6215074" y="1500174"/>
            <a:ext cx="805450" cy="19290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100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5679136"/>
              </p:ext>
            </p:extLst>
          </p:nvPr>
        </p:nvGraphicFramePr>
        <p:xfrm>
          <a:off x="588579" y="1268759"/>
          <a:ext cx="7880115" cy="4806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7531073"/>
              </p:ext>
            </p:extLst>
          </p:nvPr>
        </p:nvGraphicFramePr>
        <p:xfrm>
          <a:off x="662153" y="1376854"/>
          <a:ext cx="8029902" cy="5013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6069320"/>
              </p:ext>
            </p:extLst>
          </p:nvPr>
        </p:nvGraphicFramePr>
        <p:xfrm>
          <a:off x="662152" y="1443038"/>
          <a:ext cx="7767146" cy="4810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14481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575434158"/>
              </p:ext>
            </p:extLst>
          </p:nvPr>
        </p:nvGraphicFramePr>
        <p:xfrm>
          <a:off x="3491880" y="1340768"/>
          <a:ext cx="536640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500034" y="71438"/>
            <a:ext cx="8358246" cy="928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Тяжинского городского поселения на 2019год</a:t>
            </a:r>
          </a:p>
          <a:p>
            <a:pPr algn="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(тыс.руб.)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16" name="TextBox 1"/>
          <p:cNvSpPr txBox="1"/>
          <p:nvPr/>
        </p:nvSpPr>
        <p:spPr>
          <a:xfrm>
            <a:off x="6215074" y="1500174"/>
            <a:ext cx="805450" cy="19290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100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0028544"/>
              </p:ext>
            </p:extLst>
          </p:nvPr>
        </p:nvGraphicFramePr>
        <p:xfrm>
          <a:off x="588579" y="1268759"/>
          <a:ext cx="7880115" cy="4806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06130"/>
              </p:ext>
            </p:extLst>
          </p:nvPr>
        </p:nvGraphicFramePr>
        <p:xfrm>
          <a:off x="588579" y="1219364"/>
          <a:ext cx="8071945" cy="4887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7805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Тяжинского городского поселения </a:t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16748"/>
            <a:ext cx="8229600" cy="4109415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программные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и непрограммные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расходы</a:t>
            </a:r>
          </a:p>
          <a:p>
            <a:pPr marL="0" indent="0">
              <a:buNone/>
            </a:pP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647416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БЮДЖЕТ   ПОСЕЛЕНИЯ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7" name="Диаграмма 6" title="20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875016"/>
              </p:ext>
            </p:extLst>
          </p:nvPr>
        </p:nvGraphicFramePr>
        <p:xfrm>
          <a:off x="1479612" y="2732689"/>
          <a:ext cx="6400799" cy="3426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3660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0869775"/>
              </p:ext>
            </p:extLst>
          </p:nvPr>
        </p:nvGraphicFramePr>
        <p:xfrm>
          <a:off x="500034" y="1203661"/>
          <a:ext cx="8099562" cy="47977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5121"/>
                <a:gridCol w="1345324"/>
                <a:gridCol w="1292773"/>
                <a:gridCol w="1366344"/>
              </a:tblGrid>
              <a:tr h="83747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078923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Тяжинского городского поселения "Жилищно-коммунальный и дорожный комплекс, энергосбережение и повышение энергоэффективности Тяжинского городского поселения"</a:t>
                      </a:r>
                      <a:endParaRPr lang="ru-RU" sz="18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41 540,0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34 897,0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34 108,0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881352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Муниципальная программа Тяжинского городского поселения "Предупреждение и ликвидация чрезвычайных ситуаций на территории Тяжинского городского поселения"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41,0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41,0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41,0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500034" y="142876"/>
            <a:ext cx="8358246" cy="8378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бюджета Тяжинского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городского поселения 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в разрезе муниципальных программ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(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ru-RU" sz="1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7595434"/>
              </p:ext>
            </p:extLst>
          </p:nvPr>
        </p:nvGraphicFramePr>
        <p:xfrm>
          <a:off x="571472" y="993454"/>
          <a:ext cx="8194156" cy="5212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4211"/>
                <a:gridCol w="1145627"/>
                <a:gridCol w="1187669"/>
                <a:gridCol w="1166649"/>
              </a:tblGrid>
              <a:tr h="4913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320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Резервный фонд администрации Тяжинского городского поселения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2,0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2,0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5735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Глава Тяжинского городского поселения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608,0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608,0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608,0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44143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Обеспечение деятельности органов местного самоуправления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5094,0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4794,0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4494,0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57606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Проведение культурно-массовых мероприятий на территории Тяжинского городского поселения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20,0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20,0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50405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Реализация отдельных мероприятий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100,0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100,0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50405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Передача части полномочий муниципальному району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6 </a:t>
                      </a:r>
                      <a:r>
                        <a:rPr lang="ru-RU" sz="1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900,0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7 800,0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8 400,0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50405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Осуществление первичного воинского учета на территориях, где отсутствуют военные комиссариаты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274,0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274,0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274,0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50405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Выполнение полномочий за счет средств на выравнивание бюджетной обеспеченности поселений из областного бюджета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447,0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434,0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425,0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50405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Условно утвержденные расходы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0,00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1 300,0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2 600,0</a:t>
                      </a:r>
                      <a:endParaRPr lang="ru-RU" sz="1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500034" y="142876"/>
            <a:ext cx="8358246" cy="8378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Непрограммное направление деятельности                                     Тяжинского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городского поселения </a:t>
            </a:r>
          </a:p>
          <a:p>
            <a:pPr algn="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ru-RU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48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Контактная информация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4" name="Picture 4" descr="https://im3-tub-ru.yandex.net/i?id=7703b9e5e33471c947f59dad8a8fb1cc&amp;n=33&amp;h=190&amp;w=25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896" y="1435116"/>
            <a:ext cx="8596916" cy="46668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>
                <a:alpha val="34000"/>
              </a:srgb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27584" y="1700808"/>
            <a:ext cx="79928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  <a:latin typeface="Constantia" pitchFamily="18" charset="0"/>
              </a:rPr>
              <a:t>«Бюджет для </a:t>
            </a:r>
            <a:r>
              <a:rPr lang="ru-RU" sz="2000" b="1" dirty="0" smtClean="0">
                <a:solidFill>
                  <a:srgbClr val="002060"/>
                </a:solidFill>
                <a:latin typeface="Constantia" pitchFamily="18" charset="0"/>
              </a:rPr>
              <a:t>граждан 2017 </a:t>
            </a:r>
            <a:r>
              <a:rPr lang="ru-RU" sz="2000" b="1" smtClean="0">
                <a:solidFill>
                  <a:srgbClr val="002060"/>
                </a:solidFill>
                <a:latin typeface="Constantia" pitchFamily="18" charset="0"/>
              </a:rPr>
              <a:t>год </a:t>
            </a:r>
          </a:p>
          <a:p>
            <a:pPr algn="ctr">
              <a:defRPr/>
            </a:pPr>
            <a:r>
              <a:rPr lang="ru-RU" sz="2000" b="1" smtClean="0">
                <a:solidFill>
                  <a:srgbClr val="002060"/>
                </a:solidFill>
                <a:latin typeface="Constantia" pitchFamily="18" charset="0"/>
              </a:rPr>
              <a:t>и </a:t>
            </a:r>
            <a:r>
              <a:rPr lang="ru-RU" sz="2000" b="1" dirty="0" smtClean="0">
                <a:solidFill>
                  <a:srgbClr val="002060"/>
                </a:solidFill>
                <a:latin typeface="Constantia" pitchFamily="18" charset="0"/>
              </a:rPr>
              <a:t>на плановый период 2018 и </a:t>
            </a:r>
            <a:r>
              <a:rPr lang="ru-RU" sz="2000" b="1" smtClean="0">
                <a:solidFill>
                  <a:srgbClr val="002060"/>
                </a:solidFill>
                <a:latin typeface="Constantia" pitchFamily="18" charset="0"/>
              </a:rPr>
              <a:t>2019 годов» </a:t>
            </a:r>
            <a:endParaRPr lang="ru-RU" sz="2000" b="1" dirty="0">
              <a:solidFill>
                <a:srgbClr val="002060"/>
              </a:solidFill>
              <a:latin typeface="Constantia" pitchFamily="18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  <a:latin typeface="Constantia" pitchFamily="18" charset="0"/>
              </a:rPr>
              <a:t>подготовлен </a:t>
            </a:r>
            <a:r>
              <a:rPr lang="ru-RU" sz="2000" b="1" dirty="0" smtClean="0">
                <a:solidFill>
                  <a:srgbClr val="002060"/>
                </a:solidFill>
                <a:latin typeface="Constantia" pitchFamily="18" charset="0"/>
              </a:rPr>
              <a:t>финансовым органом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  <a:latin typeface="Constantia" pitchFamily="18" charset="0"/>
              </a:rPr>
              <a:t>а</a:t>
            </a:r>
            <a:r>
              <a:rPr lang="ru-RU" sz="2000" b="1" dirty="0" smtClean="0">
                <a:solidFill>
                  <a:srgbClr val="002060"/>
                </a:solidFill>
                <a:latin typeface="Constantia" pitchFamily="18" charset="0"/>
              </a:rPr>
              <a:t>дминистрации Тяжинского городского поселения</a:t>
            </a:r>
          </a:p>
          <a:p>
            <a:pPr algn="ctr">
              <a:defRPr/>
            </a:pPr>
            <a:endParaRPr lang="ru-RU" sz="2000" b="1" dirty="0" smtClean="0">
              <a:solidFill>
                <a:srgbClr val="002060"/>
              </a:solidFill>
              <a:latin typeface="Constantia" pitchFamily="18" charset="0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Constantia" pitchFamily="18" charset="0"/>
              </a:rPr>
              <a:t>администрации </a:t>
            </a:r>
            <a:r>
              <a:rPr lang="ru-RU" sz="2000" b="1" dirty="0">
                <a:solidFill>
                  <a:srgbClr val="002060"/>
                </a:solidFill>
                <a:latin typeface="Constantia" pitchFamily="18" charset="0"/>
              </a:rPr>
              <a:t>Тяжинского городского поселения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находится по адресу: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652240,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пгт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Тяжинский, Кемеровская  область , 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ул. Советская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д.2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телефон: (838449)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28-9-94 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электронная почта: </a:t>
            </a:r>
            <a:r>
              <a:rPr lang="en-US" sz="20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atgp</a:t>
            </a:r>
            <a:r>
              <a:rPr lang="ru-RU" sz="2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2012@</a:t>
            </a:r>
            <a:r>
              <a:rPr lang="en-US" sz="20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yandex</a:t>
            </a:r>
            <a:r>
              <a:rPr lang="ru-RU" sz="2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US" sz="2000" b="1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ru</a:t>
            </a:r>
            <a:endParaRPr lang="ru-RU" sz="2000" b="1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Информацию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бюджете можно получить на официальном сайте Тяжинского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городского поселения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адресу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://www.tgp.tyazhin.ru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372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974577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БЮДЖЕТ ДЛЯ ГРАЖДАН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аналитический документ, который должен содержать основные положения проекта решения (решения) о бюджете и отчета о его исполнении в доступной и понятной форме.</a:t>
            </a:r>
            <a:b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9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9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это документально оформленный план доходов и расходов на определенный период</a:t>
            </a:r>
            <a:b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4648" y="2280745"/>
            <a:ext cx="8229600" cy="3888827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При подготовке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проекта бюджета 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Тяжинского городского поселения учтены требования действующего Бюджетного кодекса РФ, действующего налогового законодательства Российской Федерации, Кемеровской области, нормативно-правовых актов Тяжинского муниципального района, Положения о бюджетном процессе в Тяжинском городском поселении,  и основных направлений бюджетной и налоговой политики Тяжинского городского поселения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  <a:cs typeface="Times New Roman" pitchFamily="18" charset="0"/>
              </a:rPr>
              <a:t> </a:t>
            </a:r>
            <a:endParaRPr lang="ru-RU" sz="3600" dirty="0">
              <a:solidFill>
                <a:schemeClr val="tx2">
                  <a:lumMod val="75000"/>
                </a:schemeClr>
              </a:solidFill>
              <a:latin typeface="Bookman Old Style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586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1472" y="500042"/>
            <a:ext cx="8215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МЕЖБЮДЖЕТНЫЕ ОТНОШЕНИЯ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14348" y="1142984"/>
            <a:ext cx="2571768" cy="7143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Российская Федерация</a:t>
            </a:r>
            <a:endParaRPr lang="ru-RU" sz="1600" b="1" i="1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71868" y="1142984"/>
            <a:ext cx="49292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Межбюджетные отношения –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1928794" y="2000240"/>
            <a:ext cx="214314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14348" y="2428868"/>
            <a:ext cx="2571768" cy="7143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Кемеровская область</a:t>
            </a:r>
            <a:endParaRPr lang="ru-RU" sz="1600" b="1" i="1" dirty="0">
              <a:solidFill>
                <a:srgbClr val="002060"/>
              </a:solidFill>
            </a:endParaRPr>
          </a:p>
        </p:txBody>
      </p:sp>
      <p:sp>
        <p:nvSpPr>
          <p:cNvPr id="23" name="Стрелка вниз 22"/>
          <p:cNvSpPr/>
          <p:nvPr/>
        </p:nvSpPr>
        <p:spPr>
          <a:xfrm>
            <a:off x="1928794" y="3286124"/>
            <a:ext cx="214314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85786" y="3714752"/>
            <a:ext cx="2571768" cy="7143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Тяжинский муниципальный район</a:t>
            </a:r>
            <a:endParaRPr lang="ru-RU" sz="1600" b="1" i="1" dirty="0">
              <a:solidFill>
                <a:srgbClr val="002060"/>
              </a:solidFill>
            </a:endParaRPr>
          </a:p>
        </p:txBody>
      </p:sp>
      <p:sp>
        <p:nvSpPr>
          <p:cNvPr id="31" name="Стрелка вниз 30"/>
          <p:cNvSpPr/>
          <p:nvPr/>
        </p:nvSpPr>
        <p:spPr>
          <a:xfrm>
            <a:off x="1928794" y="4572008"/>
            <a:ext cx="214314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785786" y="5072074"/>
            <a:ext cx="2571768" cy="7143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Тяжинское городское поселение</a:t>
            </a:r>
            <a:endParaRPr lang="ru-RU" sz="1600" b="1" i="1" dirty="0">
              <a:solidFill>
                <a:srgbClr val="00206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643306" y="3643314"/>
            <a:ext cx="49292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–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средства, предоставляемые одним бюджетом бюджетной системы Российской Федерации другому бюджету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1472" y="357166"/>
            <a:ext cx="8215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Этапы бюджетного процесса в Тяжинском городском поселении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8596" y="857232"/>
            <a:ext cx="8358246" cy="5715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Разработка прогноза социально-экономического развития</a:t>
            </a:r>
            <a:endParaRPr lang="ru-RU" sz="1600" b="1" i="1" dirty="0">
              <a:solidFill>
                <a:srgbClr val="002060"/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4500562" y="1428736"/>
            <a:ext cx="214314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4500562" y="2357430"/>
            <a:ext cx="214314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>
            <a:off x="4500562" y="3286124"/>
            <a:ext cx="214314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7158" y="1785926"/>
            <a:ext cx="8501122" cy="5715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Разработка и утверждение основных направлений бюджетной и налоговой политики</a:t>
            </a:r>
            <a:endParaRPr lang="ru-RU" sz="1600" b="1" i="1" dirty="0">
              <a:solidFill>
                <a:srgbClr val="00206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57158" y="2714620"/>
            <a:ext cx="8501122" cy="5715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Составление проекта бюджета</a:t>
            </a:r>
            <a:endParaRPr lang="ru-RU" sz="1600" b="1" i="1" dirty="0">
              <a:solidFill>
                <a:srgbClr val="00206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57158" y="3643314"/>
            <a:ext cx="8501122" cy="5715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Рассмотрение и утверждение бюджета</a:t>
            </a:r>
            <a:endParaRPr lang="ru-RU" sz="1600" b="1" i="1" dirty="0">
              <a:solidFill>
                <a:srgbClr val="002060"/>
              </a:solidFill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4500562" y="4214818"/>
            <a:ext cx="214314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57158" y="4572008"/>
            <a:ext cx="8501122" cy="5000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Исполнение бюджета</a:t>
            </a:r>
            <a:endParaRPr lang="ru-RU" sz="1600" b="1" i="1" dirty="0">
              <a:solidFill>
                <a:srgbClr val="002060"/>
              </a:solidFill>
            </a:endParaRPr>
          </a:p>
        </p:txBody>
      </p:sp>
      <p:sp>
        <p:nvSpPr>
          <p:cNvPr id="24" name="Стрелка вниз 23"/>
          <p:cNvSpPr/>
          <p:nvPr/>
        </p:nvSpPr>
        <p:spPr>
          <a:xfrm>
            <a:off x="4500562" y="5072074"/>
            <a:ext cx="214314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57158" y="5429264"/>
            <a:ext cx="8501122" cy="5715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Составление, рассмотрение и утверждение отчета об исполнении бюджета</a:t>
            </a:r>
            <a:endParaRPr lang="ru-RU" sz="16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57224" y="414924"/>
            <a:ext cx="7715304" cy="128588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Общие характеристики бюджета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Тяжинского городского поселения 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(тыс.руб.)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28662" y="2136276"/>
            <a:ext cx="1214446" cy="4286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57422" y="2136276"/>
            <a:ext cx="1928826" cy="4286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429124" y="2136276"/>
            <a:ext cx="1928826" cy="4286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500826" y="2136276"/>
            <a:ext cx="1928826" cy="42862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профицит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28662" y="2941094"/>
            <a:ext cx="1214446" cy="183060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2017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2018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2019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357422" y="2941093"/>
            <a:ext cx="1928826" cy="183060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55 026,0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50 270,0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51 072,0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429124" y="2941093"/>
            <a:ext cx="1928826" cy="183060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55 026,0</a:t>
            </a:r>
          </a:p>
          <a:p>
            <a:pPr algn="ctr"/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50 270,0</a:t>
            </a:r>
          </a:p>
          <a:p>
            <a:pPr algn="ctr"/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51 072,0</a:t>
            </a:r>
          </a:p>
          <a:p>
            <a:pPr algn="ctr"/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500826" y="3026979"/>
            <a:ext cx="1928826" cy="174471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0,0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0,0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0,0</a:t>
            </a:r>
            <a:endParaRPr lang="ru-RU" sz="1400" b="1" i="1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18897" y="4992413"/>
            <a:ext cx="64848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</a:rPr>
              <a:t>Проект бюджета </a:t>
            </a:r>
            <a:r>
              <a:rPr lang="ru-RU" sz="2000" b="1" i="1" dirty="0">
                <a:solidFill>
                  <a:srgbClr val="002060"/>
                </a:solidFill>
              </a:rPr>
              <a:t>Т</a:t>
            </a:r>
            <a:r>
              <a:rPr lang="ru-RU" sz="2000" b="1" i="1" dirty="0" smtClean="0">
                <a:solidFill>
                  <a:srgbClr val="002060"/>
                </a:solidFill>
              </a:rPr>
              <a:t>яжинского  городского поселения на 2017 и на плановый период 2018 и 2019 годов является сбалансированным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785786" y="750075"/>
            <a:ext cx="7929618" cy="9286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Показатели доходов бюджета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Тяжинского городского поселения </a:t>
            </a:r>
          </a:p>
          <a:p>
            <a:pPr algn="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(тыс.руб.)</a:t>
            </a:r>
            <a:endParaRPr lang="ru-RU" sz="1400" dirty="0">
              <a:solidFill>
                <a:srgbClr val="002060"/>
              </a:solidFill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7677668"/>
              </p:ext>
            </p:extLst>
          </p:nvPr>
        </p:nvGraphicFramePr>
        <p:xfrm>
          <a:off x="714705" y="2636912"/>
          <a:ext cx="7872247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6771"/>
                <a:gridCol w="1807779"/>
                <a:gridCol w="1671145"/>
                <a:gridCol w="157655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ДОХОДОВ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55 026,0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270,0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51 072,0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СОБСТВЕННЫЕ ДОХОДЫ</a:t>
                      </a:r>
                      <a:endParaRPr lang="ru-RU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23 041,0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26 175,0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r>
                        <a:rPr lang="ru-RU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183</a:t>
                      </a:r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ДОТАЦИЯ</a:t>
                      </a:r>
                      <a:endParaRPr lang="ru-RU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31 711,0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23 821,0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22 615,0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СУБВЕНЦИЯ</a:t>
                      </a:r>
                      <a:endParaRPr lang="ru-RU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274,0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274,0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274,0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4052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доходов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проекта бюджета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Тяжинского городского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поселения </a:t>
            </a:r>
            <a:endParaRPr lang="ru-RU" sz="28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3081068"/>
              </p:ext>
            </p:extLst>
          </p:nvPr>
        </p:nvGraphicFramePr>
        <p:xfrm>
          <a:off x="457200" y="1240222"/>
          <a:ext cx="8329448" cy="4885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71414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500166" y="908720"/>
            <a:ext cx="6429420" cy="100013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Собственные доходы бюджета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Тяжинского городского поселения </a:t>
            </a:r>
          </a:p>
          <a:p>
            <a:pPr algn="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(тыс.руб.)</a:t>
            </a:r>
            <a:endParaRPr lang="ru-RU" sz="1400" dirty="0">
              <a:solidFill>
                <a:srgbClr val="002060"/>
              </a:solidFill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6979673"/>
              </p:ext>
            </p:extLst>
          </p:nvPr>
        </p:nvGraphicFramePr>
        <p:xfrm>
          <a:off x="935421" y="2469931"/>
          <a:ext cx="7378262" cy="3040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6835"/>
                <a:gridCol w="1702103"/>
                <a:gridCol w="1502979"/>
                <a:gridCol w="1366345"/>
              </a:tblGrid>
              <a:tr h="1008993">
                <a:tc>
                  <a:txBody>
                    <a:bodyPr/>
                    <a:lstStyle/>
                    <a:p>
                      <a:r>
                        <a:rPr lang="ru-RU" dirty="0" smtClean="0"/>
                        <a:t>СОБСТВЕННЫЕ 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98573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ДОХОДЫ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22 298,0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25 432,0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27 440,0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32459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НЕНАЛОГОВЫЕ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ДОХОДЫ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743,0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743,0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743,0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288638216"/>
              </p:ext>
            </p:extLst>
          </p:nvPr>
        </p:nvGraphicFramePr>
        <p:xfrm>
          <a:off x="3531874" y="2214554"/>
          <a:ext cx="5366400" cy="3230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500034" y="71438"/>
            <a:ext cx="8358246" cy="928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собственных доходов бюджета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Тяжинского городского поселения 2017год</a:t>
            </a:r>
          </a:p>
          <a:p>
            <a:pPr algn="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(тыс.руб.)</a:t>
            </a:r>
            <a:endParaRPr lang="ru-RU" sz="1400" dirty="0">
              <a:solidFill>
                <a:srgbClr val="00206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835958"/>
              </p:ext>
            </p:extLst>
          </p:nvPr>
        </p:nvGraphicFramePr>
        <p:xfrm>
          <a:off x="323528" y="1500174"/>
          <a:ext cx="2880320" cy="4233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1152128"/>
              </a:tblGrid>
              <a:tr h="38969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2017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9690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23 041,0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16381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12 848,0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89690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4 840,0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43375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Аренда и продажа земли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741,0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810941">
                <a:tc>
                  <a:txBody>
                    <a:bodyPr/>
                    <a:lstStyle/>
                    <a:p>
                      <a:endParaRPr lang="ru-RU" sz="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Акцизы по подакцизным</a:t>
                      </a:r>
                      <a:r>
                        <a:rPr lang="ru-RU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товарам (продукции)</a:t>
                      </a:r>
                    </a:p>
                    <a:p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3 768,0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76528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778,0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16381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Единый сельскохозяйственный налог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64,0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68147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Штрафы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6" name="TextBox 1"/>
          <p:cNvSpPr txBox="1"/>
          <p:nvPr/>
        </p:nvSpPr>
        <p:spPr>
          <a:xfrm>
            <a:off x="6215074" y="1500174"/>
            <a:ext cx="805450" cy="19290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100" dirty="0"/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6665583"/>
              </p:ext>
            </p:extLst>
          </p:nvPr>
        </p:nvGraphicFramePr>
        <p:xfrm>
          <a:off x="3121572" y="1500174"/>
          <a:ext cx="5602015" cy="4827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813</TotalTime>
  <Words>903</Words>
  <Application>Microsoft Office PowerPoint</Application>
  <PresentationFormat>Экран (4:3)</PresentationFormat>
  <Paragraphs>276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2015</vt:lpstr>
      <vt:lpstr>Презентация PowerPoint</vt:lpstr>
      <vt:lpstr>БЮДЖЕТ ДЛЯ ГРАЖДАН – аналитический документ, который должен содержать основные положения проекта решения (решения) о бюджете и отчета о его исполнении в доступной и понятной форме.  БЮДЖЕТ - это документально оформленный план доходов и расходов на определенный период 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доходов проекта бюджета  Тяжинского городского поселения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Структура бюджета  Тяжинского городского поселения                         </vt:lpstr>
      <vt:lpstr>Презентация PowerPoint</vt:lpstr>
      <vt:lpstr>Презентация PowerPoint</vt:lpstr>
      <vt:lpstr>Контактная информация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Михаил</cp:lastModifiedBy>
  <cp:revision>113</cp:revision>
  <dcterms:created xsi:type="dcterms:W3CDTF">2016-05-06T02:26:33Z</dcterms:created>
  <dcterms:modified xsi:type="dcterms:W3CDTF">2017-03-30T10:36:07Z</dcterms:modified>
</cp:coreProperties>
</file>