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D4"/>
    <a:srgbClr val="BFFCBC"/>
    <a:srgbClr val="83F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99074ec3168248b9ab2c3b1e4136a22b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99074ec3168248b9ab2c3b1e4136a22b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99074ec3168248b9ab2c3b1e4136a22b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3093953533586"/>
          <c:y val="1.7123869549972016E-2"/>
          <c:w val="0.77471529600466604"/>
          <c:h val="0.808570684294149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0.4</c:v>
                </c:pt>
                <c:pt idx="1">
                  <c:v>0.505</c:v>
                </c:pt>
                <c:pt idx="2">
                  <c:v>0.53800000000000003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0.59499999999999997</c:v>
                </c:pt>
                <c:pt idx="1">
                  <c:v>0.48899999999999999</c:v>
                </c:pt>
                <c:pt idx="2">
                  <c:v>0.45600000000000002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СУБВЕНЦИЯ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Лист1!$B$4:$D$4</c:f>
              <c:numCache>
                <c:formatCode>0.0%</c:formatCode>
                <c:ptCount val="3"/>
                <c:pt idx="0">
                  <c:v>5.0000000000000001E-3</c:v>
                </c:pt>
                <c:pt idx="1">
                  <c:v>6.0000000000000001E-3</c:v>
                </c:pt>
                <c:pt idx="2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405312"/>
        <c:axId val="107406848"/>
        <c:axId val="0"/>
      </c:bar3DChart>
      <c:catAx>
        <c:axId val="1074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406848"/>
        <c:crosses val="autoZero"/>
        <c:auto val="1"/>
        <c:lblAlgn val="ctr"/>
        <c:lblOffset val="100"/>
        <c:noMultiLvlLbl val="0"/>
      </c:catAx>
      <c:valAx>
        <c:axId val="107406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Проценты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1074053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8133697062438243"/>
          <c:w val="1"/>
          <c:h val="0.603710112916847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7381806915026367E-2"/>
          <c:y val="1.6096576076601112E-2"/>
          <c:w val="0.85075451885483366"/>
          <c:h val="0.3355610121493238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ru-RU" sz="1100"/>
                      <a:t>Национальная оборона
0,6%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100"/>
                      <a:t>Национальная безопасность и правоохранительная деятельность
0,05%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100"/>
                      <a:t>Культура, кинематография, средства массовой информации
0,05%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</c:strCache>
            </c:strRef>
          </c:cat>
          <c:val>
            <c:numRef>
              <c:f>Лист1!$B$114:$B$120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701289526275714E-2"/>
          <c:y val="9.1841441120528E-2"/>
          <c:w val="0.91829871047372424"/>
          <c:h val="0.90700884485875777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Национальная оборона
0,6%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0,05%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Культура, кинематография, средства массовой информации
0,05%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</c:strCache>
            </c:strRef>
          </c:cat>
          <c:val>
            <c:numRef>
              <c:f>Лист1!$B$114:$B$120</c:f>
              <c:numCache>
                <c:formatCode>0.0%</c:formatCode>
                <c:ptCount val="7"/>
                <c:pt idx="0">
                  <c:v>0.1083597013500914</c:v>
                </c:pt>
                <c:pt idx="1">
                  <c:v>5.5097531072658265E-3</c:v>
                </c:pt>
                <c:pt idx="2">
                  <c:v>7.5249792604230141E-4</c:v>
                </c:pt>
                <c:pt idx="3">
                  <c:v>0.15984157165615617</c:v>
                </c:pt>
                <c:pt idx="4">
                  <c:v>0.60770631290699129</c:v>
                </c:pt>
                <c:pt idx="5">
                  <c:v>3.6707215904502511E-4</c:v>
                </c:pt>
                <c:pt idx="6">
                  <c:v>0.11746309089440803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8133697062438243"/>
          <c:w val="1"/>
          <c:h val="0.603710112916847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7381806915026367E-2"/>
          <c:y val="1.6096576076601112E-2"/>
          <c:w val="0.85075451885483366"/>
          <c:h val="0.3355610121493238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2370917993702922E-2"/>
          <c:w val="0.92340114619888558"/>
          <c:h val="0.90762908200629711"/>
        </c:manualLayout>
      </c:layout>
      <c:pie3DChart>
        <c:varyColors val="1"/>
        <c:ser>
          <c:idx val="1"/>
          <c:order val="1"/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Культура, кинематография, средства массовой информации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Лист1!$C$114:$C$121</c:f>
            </c:numRef>
          </c:val>
        </c:ser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Лист1!$B$114:$B$121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14770525018807E-2"/>
          <c:y val="0.17167265134802934"/>
          <c:w val="0.85214972941821454"/>
          <c:h val="0.76565275966271085"/>
        </c:manualLayout>
      </c:layout>
      <c:pie3DChart>
        <c:varyColors val="1"/>
        <c:ser>
          <c:idx val="0"/>
          <c:order val="0"/>
          <c:explosion val="28"/>
          <c:dLbls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Культура, кинематография, средства массовой информации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Лист1!$B$114:$B$121</c:f>
              <c:numCache>
                <c:formatCode>0.0%</c:formatCode>
                <c:ptCount val="8"/>
                <c:pt idx="0">
                  <c:v>0.11098970613606303</c:v>
                </c:pt>
                <c:pt idx="1">
                  <c:v>6.1656383756562034E-3</c:v>
                </c:pt>
                <c:pt idx="2">
                  <c:v>8.4207586076583726E-4</c:v>
                </c:pt>
                <c:pt idx="3">
                  <c:v>0.17615816238508747</c:v>
                </c:pt>
                <c:pt idx="4">
                  <c:v>0.52880310212531734</c:v>
                </c:pt>
                <c:pt idx="5">
                  <c:v>4.1076871256870109E-4</c:v>
                </c:pt>
                <c:pt idx="6">
                  <c:v>0.1499305800875759</c:v>
                </c:pt>
                <c:pt idx="7">
                  <c:v>2.669996631696557E-2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8133697062438243"/>
          <c:w val="1"/>
          <c:h val="0.603710112916847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7381806915026367E-2"/>
          <c:y val="1.6096576076601112E-2"/>
          <c:w val="0.85075451885483366"/>
          <c:h val="0.3355610121493238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8428521770671185E-2"/>
          <c:w val="1"/>
          <c:h val="0.90157147822932882"/>
        </c:manualLayout>
      </c:layout>
      <c:pie3DChart>
        <c:varyColors val="1"/>
        <c:ser>
          <c:idx val="2"/>
          <c:order val="2"/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Культура, кинематография, средства массовой информации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Лист1!$D$114:$D$121</c:f>
              <c:numCache>
                <c:formatCode>0.0%</c:formatCode>
                <c:ptCount val="8"/>
                <c:pt idx="0">
                  <c:v>0.10284475358767797</c:v>
                </c:pt>
                <c:pt idx="1">
                  <c:v>6.0489802168928151E-3</c:v>
                </c:pt>
                <c:pt idx="2">
                  <c:v>8.2614320084145718E-4</c:v>
                </c:pt>
                <c:pt idx="3">
                  <c:v>0.18187240319012177</c:v>
                </c:pt>
                <c:pt idx="4">
                  <c:v>0.49441648095236179</c:v>
                </c:pt>
                <c:pt idx="5">
                  <c:v>4.0299668333729617E-4</c:v>
                </c:pt>
                <c:pt idx="6">
                  <c:v>0.16119867333491847</c:v>
                </c:pt>
                <c:pt idx="7">
                  <c:v>5.2389568833848502E-2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Лист1!$C$114:$C$121</c:f>
            </c:numRef>
          </c:val>
        </c:ser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Лист1!$B$114:$B$121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Лист1!$A$84</c:f>
              <c:strCache>
                <c:ptCount val="1"/>
                <c:pt idx="0">
                  <c:v>Программное направление деятельности</c:v>
                </c:pt>
              </c:strCache>
            </c:strRef>
          </c:tx>
          <c:invertIfNegative val="0"/>
          <c:cat>
            <c:numRef>
              <c:f>Лист1!$B$83:$D$83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Лист1!$B$84:$D$84</c:f>
              <c:numCache>
                <c:formatCode>0.0%</c:formatCode>
                <c:ptCount val="3"/>
                <c:pt idx="0">
                  <c:v>0.747</c:v>
                </c:pt>
                <c:pt idx="1">
                  <c:v>0.69499999999999995</c:v>
                </c:pt>
                <c:pt idx="2">
                  <c:v>0.66700000000000004</c:v>
                </c:pt>
              </c:numCache>
            </c:numRef>
          </c:val>
        </c:ser>
        <c:ser>
          <c:idx val="1"/>
          <c:order val="1"/>
          <c:tx>
            <c:strRef>
              <c:f>Лист1!$A$85</c:f>
              <c:strCache>
                <c:ptCount val="1"/>
                <c:pt idx="0">
                  <c:v>Непрограммное направление деятельности</c:v>
                </c:pt>
              </c:strCache>
            </c:strRef>
          </c:tx>
          <c:invertIfNegative val="0"/>
          <c:cat>
            <c:numRef>
              <c:f>Лист1!$B$83:$D$83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Лист1!$B$85:$D$85</c:f>
              <c:numCache>
                <c:formatCode>0.0%</c:formatCode>
                <c:ptCount val="3"/>
                <c:pt idx="0">
                  <c:v>0.253</c:v>
                </c:pt>
                <c:pt idx="1">
                  <c:v>0.30499999999999999</c:v>
                </c:pt>
                <c:pt idx="2">
                  <c:v>0.33300000000000002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424704"/>
        <c:axId val="118426240"/>
      </c:barChart>
      <c:catAx>
        <c:axId val="11842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8426240"/>
        <c:crosses val="autoZero"/>
        <c:auto val="1"/>
        <c:lblAlgn val="ctr"/>
        <c:lblOffset val="100"/>
        <c:noMultiLvlLbl val="0"/>
      </c:catAx>
      <c:valAx>
        <c:axId val="1184262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184247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4395618562339929"/>
          <c:h val="0.96730259341645697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  <c:numCache>
                <c:formatCode>0.0%</c:formatCode>
                <c:ptCount val="7"/>
                <c:pt idx="0">
                  <c:v>0.59299999999999997</c:v>
                </c:pt>
                <c:pt idx="1">
                  <c:v>0.223</c:v>
                </c:pt>
                <c:pt idx="2">
                  <c:v>3.4000000000000002E-2</c:v>
                </c:pt>
                <c:pt idx="3">
                  <c:v>0.11</c:v>
                </c:pt>
                <c:pt idx="4">
                  <c:v>3.5999999999999997E-2</c:v>
                </c:pt>
                <c:pt idx="5">
                  <c:v>3.0000000000000001E-3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9995795882523"/>
          <c:y val="2.2531421207481042E-2"/>
          <c:w val="0.31717979451997158"/>
          <c:h val="0.977468578792518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97895870274972E-2"/>
          <c:y val="0"/>
          <c:w val="0.64179325902316731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71185013378892E-3"/>
          <c:y val="0"/>
          <c:w val="0.65225822424877566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  <c:numCache>
                <c:formatCode>0.0%</c:formatCode>
                <c:ptCount val="7"/>
                <c:pt idx="0">
                  <c:v>0.55200000000000005</c:v>
                </c:pt>
                <c:pt idx="1">
                  <c:v>0.25600000000000001</c:v>
                </c:pt>
                <c:pt idx="2">
                  <c:v>0.03</c:v>
                </c:pt>
                <c:pt idx="3">
                  <c:v>9.6000000000000002E-2</c:v>
                </c:pt>
                <c:pt idx="4">
                  <c:v>6.3E-2</c:v>
                </c:pt>
                <c:pt idx="5">
                  <c:v>2E-3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58751919528523E-2"/>
          <c:y val="1.1208925708736125E-2"/>
          <c:w val="0.64105215315843833"/>
          <c:h val="0.98663348319112532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701752699195216E-2"/>
          <c:w val="0.66699846608740754"/>
          <c:h val="0.95929824730080482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  <c:numCache>
                <c:formatCode>0.0%</c:formatCode>
                <c:ptCount val="7"/>
                <c:pt idx="0">
                  <c:v>0.53600000000000003</c:v>
                </c:pt>
                <c:pt idx="1">
                  <c:v>0.247</c:v>
                </c:pt>
                <c:pt idx="2">
                  <c:v>2.7E-2</c:v>
                </c:pt>
                <c:pt idx="3">
                  <c:v>9.9000000000000005E-2</c:v>
                </c:pt>
                <c:pt idx="4">
                  <c:v>8.6999999999999994E-2</c:v>
                </c:pt>
                <c:pt idx="5">
                  <c:v>3.0000000000000001E-3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2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8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3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3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8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2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6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0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3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83FBA0"/>
            </a:gs>
            <a:gs pos="66000">
              <a:srgbClr val="B3FFD4">
                <a:alpha val="51765"/>
              </a:srgbClr>
            </a:gs>
            <a:gs pos="100000">
              <a:srgbClr val="BFFCBC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F81F-C942-4667-903C-8084BF7376F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285D-FA1D-44A7-9FC5-F2033E844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tgp2012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Тяжинское городское поселение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807" y="1556792"/>
            <a:ext cx="77846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ГРАЖДАН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2017год и на плановый период   2018 и 2019 годов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621" y="4950372"/>
            <a:ext cx="7973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Подготовлен на основе решения Совета народных депутатов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22.12.2016г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 бюджете Тяжинского городского 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и на плановый период 2018 и 2019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41042744"/>
              </p:ext>
            </p:extLst>
          </p:nvPr>
        </p:nvGraphicFramePr>
        <p:xfrm>
          <a:off x="3531874" y="2214554"/>
          <a:ext cx="5366400" cy="32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2018 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69421"/>
              </p:ext>
            </p:extLst>
          </p:nvPr>
        </p:nvGraphicFramePr>
        <p:xfrm>
          <a:off x="323528" y="1500174"/>
          <a:ext cx="2880320" cy="42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24 568,0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13 558,0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6 292,0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3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 продажа земли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0941"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52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1 557,0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14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47738"/>
              </p:ext>
            </p:extLst>
          </p:nvPr>
        </p:nvGraphicFramePr>
        <p:xfrm>
          <a:off x="3111061" y="1219200"/>
          <a:ext cx="5668852" cy="488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3474"/>
              </p:ext>
            </p:extLst>
          </p:nvPr>
        </p:nvGraphicFramePr>
        <p:xfrm>
          <a:off x="3258207" y="1250731"/>
          <a:ext cx="5707117" cy="526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86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51700212"/>
              </p:ext>
            </p:extLst>
          </p:nvPr>
        </p:nvGraphicFramePr>
        <p:xfrm>
          <a:off x="3531874" y="2214554"/>
          <a:ext cx="5366400" cy="32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2019год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52463"/>
              </p:ext>
            </p:extLst>
          </p:nvPr>
        </p:nvGraphicFramePr>
        <p:xfrm>
          <a:off x="323528" y="1500174"/>
          <a:ext cx="2880320" cy="42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26 713,0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14 314,0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6 606,0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3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 продажа земли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0941"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52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14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931968"/>
              </p:ext>
            </p:extLst>
          </p:nvPr>
        </p:nvGraphicFramePr>
        <p:xfrm>
          <a:off x="3153103" y="1303284"/>
          <a:ext cx="5780690" cy="486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20164"/>
              </p:ext>
            </p:extLst>
          </p:nvPr>
        </p:nvGraphicFramePr>
        <p:xfrm>
          <a:off x="3174123" y="1292772"/>
          <a:ext cx="5684157" cy="499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80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42770521"/>
              </p:ext>
            </p:extLst>
          </p:nvPr>
        </p:nvGraphicFramePr>
        <p:xfrm>
          <a:off x="5896303" y="5286703"/>
          <a:ext cx="2783300" cy="65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42955"/>
              </p:ext>
            </p:extLst>
          </p:nvPr>
        </p:nvGraphicFramePr>
        <p:xfrm>
          <a:off x="630621" y="1310988"/>
          <a:ext cx="8103476" cy="45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269"/>
                <a:gridCol w="1093076"/>
                <a:gridCol w="1161742"/>
                <a:gridCol w="1003389"/>
              </a:tblGrid>
              <a:tr h="3896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54 485,2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48 689,2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49 628,2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1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5 904,0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5 404,0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5 104,0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89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300,2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300,2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300,2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43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810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8 709,0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8 577,0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9 026,0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5765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33 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111,0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25 747,0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24 537,0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1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effectLst/>
                          <a:latin typeface="Arial Cyr"/>
                        </a:rPr>
                        <a:t>20,0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68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6 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7 300,0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8 000,0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68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300,0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2 600,0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617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54786549"/>
              </p:ext>
            </p:extLst>
          </p:nvPr>
        </p:nvGraphicFramePr>
        <p:xfrm>
          <a:off x="3491880" y="1340768"/>
          <a:ext cx="5366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на 2017год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80756"/>
              </p:ext>
            </p:extLst>
          </p:nvPr>
        </p:nvGraphicFramePr>
        <p:xfrm>
          <a:off x="588579" y="1268759"/>
          <a:ext cx="7880115" cy="480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88438"/>
              </p:ext>
            </p:extLst>
          </p:nvPr>
        </p:nvGraphicFramePr>
        <p:xfrm>
          <a:off x="315310" y="1507879"/>
          <a:ext cx="8542970" cy="471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011312"/>
              </p:ext>
            </p:extLst>
          </p:nvPr>
        </p:nvGraphicFramePr>
        <p:xfrm>
          <a:off x="893379" y="1418897"/>
          <a:ext cx="7275540" cy="476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74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22600530"/>
              </p:ext>
            </p:extLst>
          </p:nvPr>
        </p:nvGraphicFramePr>
        <p:xfrm>
          <a:off x="3491880" y="1340768"/>
          <a:ext cx="5366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на 2018год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844978"/>
              </p:ext>
            </p:extLst>
          </p:nvPr>
        </p:nvGraphicFramePr>
        <p:xfrm>
          <a:off x="588579" y="1268759"/>
          <a:ext cx="7880115" cy="480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333010"/>
              </p:ext>
            </p:extLst>
          </p:nvPr>
        </p:nvGraphicFramePr>
        <p:xfrm>
          <a:off x="662153" y="1376854"/>
          <a:ext cx="8029902" cy="501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321775"/>
              </p:ext>
            </p:extLst>
          </p:nvPr>
        </p:nvGraphicFramePr>
        <p:xfrm>
          <a:off x="725215" y="1229710"/>
          <a:ext cx="7809186" cy="506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25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50769502"/>
              </p:ext>
            </p:extLst>
          </p:nvPr>
        </p:nvGraphicFramePr>
        <p:xfrm>
          <a:off x="3491880" y="1340768"/>
          <a:ext cx="5366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на 2019год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25064"/>
              </p:ext>
            </p:extLst>
          </p:nvPr>
        </p:nvGraphicFramePr>
        <p:xfrm>
          <a:off x="588579" y="1268759"/>
          <a:ext cx="7880115" cy="480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240052"/>
              </p:ext>
            </p:extLst>
          </p:nvPr>
        </p:nvGraphicFramePr>
        <p:xfrm>
          <a:off x="725214" y="1438275"/>
          <a:ext cx="7914289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6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6748"/>
            <a:ext cx="8229600" cy="41094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непрограммные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64741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БЮДЖЕТ   ПОСЕЛЕНИЯ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 title="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755317"/>
              </p:ext>
            </p:extLst>
          </p:nvPr>
        </p:nvGraphicFramePr>
        <p:xfrm>
          <a:off x="1187624" y="2532994"/>
          <a:ext cx="6585338" cy="398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4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8842"/>
              </p:ext>
            </p:extLst>
          </p:nvPr>
        </p:nvGraphicFramePr>
        <p:xfrm>
          <a:off x="500034" y="1203661"/>
          <a:ext cx="8099562" cy="479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1"/>
                <a:gridCol w="1345324"/>
                <a:gridCol w="1292773"/>
                <a:gridCol w="1366344"/>
              </a:tblGrid>
              <a:tr h="837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892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Тяжинского городского поселения "Жилищно-коммунальный и дорожный комплекс, энергосбережение и повышение энергоэффективности Тяжинского городского поселения"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40 659,0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33 790,0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33 038,0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8135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Тяжинского городского поселения "Предупреждение и ликвидация чрезвычайных ситуаций на территории Тяжинского городского поселения"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142876"/>
            <a:ext cx="8358246" cy="83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в разрезе муниципальных программ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69912"/>
              </p:ext>
            </p:extLst>
          </p:nvPr>
        </p:nvGraphicFramePr>
        <p:xfrm>
          <a:off x="571472" y="993454"/>
          <a:ext cx="8194156" cy="521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211"/>
                <a:gridCol w="1145627"/>
                <a:gridCol w="1187669"/>
                <a:gridCol w="1166649"/>
              </a:tblGrid>
              <a:tr h="491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Резервный фонд администрации Тяжинского городского поселения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573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Глава Тяжинского городского поселения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608,0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608,0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1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Обеспечение деятельности органов местного самоуправления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5094,0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4794,0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4494,0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Проведение культурно-массовых мероприятий на территории Тяжинского городского поселения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Реализация отдельных мероприятий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Передача части полномочий муниципальному району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7 300,0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8 000,0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300,2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300,2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300,2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Выполнение полномочий за счет средств на выравнивание бюджетной обеспеченности поселений из областного бюджета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1261,0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425,0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2 600,0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142876"/>
            <a:ext cx="8358246" cy="83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Непрограммное направление деятельности                                     Тяжинского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2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Контактная информация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4" descr="https://im3-tub-ru.yandex.net/i?id=7703b9e5e33471c947f59dad8a8fb1cc&amp;n=33&amp;h=190&amp;w=2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505422" cy="4617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>
                <a:alpha val="34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70080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«Бюджет для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граждан 2017 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и на плановый период 2018 и 2019 годов» 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финансовым органом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дминистрации Тяжинского городского поселения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Тяжинского городского поселения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по адресу: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652240,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Тяжинский, Кемеровская  область 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Советская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д.2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телефон: (838449)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28-9-94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atgp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2012@</a:t>
            </a:r>
            <a:r>
              <a:rPr lang="en-US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yandex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бюджете можно получить на официальном сайте Тяжинского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://www.tgp.tyazhin.ru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3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7457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аналитический документ, который должен содержать основные положения проекта решения (решения) о бюджете и отчета о его исполнении в доступной и понятной форме.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это документально оформленный план доходов и расходов на определенный период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48" y="2280745"/>
            <a:ext cx="8229600" cy="38888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При подготовке бюджета Тяжинского городского поселения учтены требования действующего Бюджетного кодекса РФ, действующего налогового законодательства Российской Федерации, Кемеровской области, нормативно-правовых актов Тяжинского муниципального района, Положения о бюджетном процессе в Тяжинском городском поселении,  и основных направлений бюджетной и налоговой политики Тяжинского городского поселения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0004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1142984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142984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928794" y="200024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2428868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928794" y="328612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786" y="3714752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Тяжинский муниципальный район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1928794" y="457200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786" y="5072074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Тяжинское городское поселение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3306" y="3643314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35716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 в Тяжинском городском поселении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857232"/>
            <a:ext cx="83582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500562" y="142873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500562" y="235743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500562" y="328612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785926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основных направлений бюджетной и налоговой политики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714620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643314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500562" y="421481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8" y="4572008"/>
            <a:ext cx="85011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500562" y="507207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5429264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Составление, рассмотрение и утверждение отчета об исполнении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414924"/>
            <a:ext cx="7715304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2136276"/>
            <a:ext cx="121444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2941094"/>
            <a:ext cx="1214446" cy="18306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2941093"/>
            <a:ext cx="1928826" cy="18306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54 485,2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48 689,2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49 628,2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24" y="2941093"/>
            <a:ext cx="1928826" cy="18306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485,2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48 689,2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49 628,2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0826" y="3026979"/>
            <a:ext cx="1928826" cy="17447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885" y="4992413"/>
            <a:ext cx="6147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Бюджет </a:t>
            </a:r>
            <a:r>
              <a:rPr lang="ru-RU" sz="2000" b="1" i="1" dirty="0">
                <a:solidFill>
                  <a:srgbClr val="002060"/>
                </a:solidFill>
              </a:rPr>
              <a:t>Т</a:t>
            </a:r>
            <a:r>
              <a:rPr lang="ru-RU" sz="2000" b="1" i="1" dirty="0" smtClean="0">
                <a:solidFill>
                  <a:srgbClr val="002060"/>
                </a:solidFill>
              </a:rPr>
              <a:t>яжинского  городского поселения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на 2017 и на плановый период 2018 и 2019 годов является сбалансированным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750075"/>
            <a:ext cx="7929618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доходов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34535"/>
              </p:ext>
            </p:extLst>
          </p:nvPr>
        </p:nvGraphicFramePr>
        <p:xfrm>
          <a:off x="714705" y="2636912"/>
          <a:ext cx="787224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771"/>
                <a:gridCol w="1807779"/>
                <a:gridCol w="1671145"/>
                <a:gridCol w="1576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54 485,2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48 689,2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49 628,2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21 660,0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24 568,0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26 713,0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32 525,0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23 821,0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22 615,0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8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0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46447"/>
              </p:ext>
            </p:extLst>
          </p:nvPr>
        </p:nvGraphicFramePr>
        <p:xfrm>
          <a:off x="457200" y="1219200"/>
          <a:ext cx="8229600" cy="524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3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908720"/>
            <a:ext cx="6429420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Собственные доходы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3663"/>
              </p:ext>
            </p:extLst>
          </p:nvPr>
        </p:nvGraphicFramePr>
        <p:xfrm>
          <a:off x="935421" y="2469931"/>
          <a:ext cx="7378262" cy="304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835"/>
                <a:gridCol w="1702103"/>
                <a:gridCol w="1502979"/>
                <a:gridCol w="1366345"/>
              </a:tblGrid>
              <a:tr h="1008993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5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20917,0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23825,0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25970,0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2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8160131"/>
              </p:ext>
            </p:extLst>
          </p:nvPr>
        </p:nvGraphicFramePr>
        <p:xfrm>
          <a:off x="3531874" y="2214554"/>
          <a:ext cx="5366400" cy="32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2017год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92938"/>
              </p:ext>
            </p:extLst>
          </p:nvPr>
        </p:nvGraphicFramePr>
        <p:xfrm>
          <a:off x="323528" y="1500174"/>
          <a:ext cx="2880320" cy="42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21 660,0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12 848,0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4 840,0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3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 продажа земли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0941"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52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778,0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14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140918"/>
              </p:ext>
            </p:extLst>
          </p:nvPr>
        </p:nvGraphicFramePr>
        <p:xfrm>
          <a:off x="3121572" y="1693082"/>
          <a:ext cx="5941794" cy="440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63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910</Words>
  <Application>Microsoft Office PowerPoint</Application>
  <PresentationFormat>Экран (4:3)</PresentationFormat>
  <Paragraphs>279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БЮДЖЕТ ДЛЯ ГРАЖДАН – аналитический документ, который должен содержать основные положения проекта решения (решения) о бюджете и отчета о его исполнении в доступной и понятной форме.  БЮДЖЕТ - это документально оформленный план доходов и расходов на определенный период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бюджета  Тяжинского городского поселения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бюджета  Тяжинского городского поселения                         </vt:lpstr>
      <vt:lpstr>Презентация PowerPoint</vt:lpstr>
      <vt:lpstr>Презентация PowerPoint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</cp:revision>
  <dcterms:created xsi:type="dcterms:W3CDTF">2017-03-30T05:16:10Z</dcterms:created>
  <dcterms:modified xsi:type="dcterms:W3CDTF">2017-03-30T05:26:58Z</dcterms:modified>
</cp:coreProperties>
</file>